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2.xml" ContentType="application/vnd.openxmlformats-officedocument.presentationml.slideMaster+xml"/>
  <Override PartName="/ppt/notesSlides/notesSlide1.xml" ContentType="application/vnd.openxmlformats-officedocument.presentationml.notesSlide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2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  <p:sldMasterId id="2147483743" r:id="rId2"/>
    <p:sldMasterId id="2147483777" r:id="rId3"/>
  </p:sldMasterIdLst>
  <p:notesMasterIdLst>
    <p:notesMasterId r:id="rId19"/>
  </p:notesMasterIdLst>
  <p:sldIdLst>
    <p:sldId id="615" r:id="rId4"/>
    <p:sldId id="618" r:id="rId5"/>
    <p:sldId id="647" r:id="rId6"/>
    <p:sldId id="655" r:id="rId7"/>
    <p:sldId id="624" r:id="rId8"/>
    <p:sldId id="619" r:id="rId9"/>
    <p:sldId id="626" r:id="rId10"/>
    <p:sldId id="649" r:id="rId11"/>
    <p:sldId id="620" r:id="rId12"/>
    <p:sldId id="656" r:id="rId13"/>
    <p:sldId id="652" r:id="rId14"/>
    <p:sldId id="653" r:id="rId15"/>
    <p:sldId id="621" r:id="rId16"/>
    <p:sldId id="657" r:id="rId17"/>
    <p:sldId id="64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D6C1AD-199D-49D7-A133-7522E495E480}">
          <p14:sldIdLst>
            <p14:sldId id="615"/>
            <p14:sldId id="618"/>
            <p14:sldId id="647"/>
            <p14:sldId id="655"/>
            <p14:sldId id="624"/>
            <p14:sldId id="619"/>
            <p14:sldId id="626"/>
            <p14:sldId id="649"/>
            <p14:sldId id="620"/>
            <p14:sldId id="656"/>
            <p14:sldId id="652"/>
            <p14:sldId id="653"/>
            <p14:sldId id="621"/>
            <p14:sldId id="657"/>
            <p14:sldId id="64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a Pierfederici" initials="RB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3455" autoAdjust="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1200" b="1">
                <a:latin typeface="Century Gothic" panose="020B0502020202020204" pitchFamily="34" charset="0"/>
              </a:rPr>
              <a:t>Global weighted average LCOE for solar PV, 2010–2019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Solar PV</c:v>
          </c:tx>
          <c:spPr>
            <a:solidFill>
              <a:srgbClr val="2E3052">
                <a:lumMod val="60000"/>
                <a:lumOff val="40000"/>
              </a:srgbClr>
            </a:solidFill>
            <a:ln>
              <a:solidFill>
                <a:srgbClr val="2E3052">
                  <a:lumMod val="60000"/>
                  <a:lumOff val="40000"/>
                </a:srgb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Sheet1!$A$3:$A$12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Sheet1!$B$3:$B$12</c:f>
              <c:numCache>
                <c:formatCode>General</c:formatCode>
                <c:ptCount val="10"/>
                <c:pt idx="0">
                  <c:v>0.378</c:v>
                </c:pt>
                <c:pt idx="1">
                  <c:v>0.28599999999999998</c:v>
                </c:pt>
                <c:pt idx="2">
                  <c:v>0.223</c:v>
                </c:pt>
                <c:pt idx="3">
                  <c:v>0.17499999999999999</c:v>
                </c:pt>
                <c:pt idx="4">
                  <c:v>0.16400000000000001</c:v>
                </c:pt>
                <c:pt idx="5">
                  <c:v>0.126</c:v>
                </c:pt>
                <c:pt idx="6">
                  <c:v>0.114</c:v>
                </c:pt>
                <c:pt idx="7">
                  <c:v>9.1999999999999998E-2</c:v>
                </c:pt>
                <c:pt idx="8">
                  <c:v>7.9000000000000001E-2</c:v>
                </c:pt>
                <c:pt idx="9">
                  <c:v>6.8000000000000005E-2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91-4B87-8252-F69971D5D2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8497440"/>
        <c:axId val="468493176"/>
      </c:barChart>
      <c:catAx>
        <c:axId val="4684974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r>
                  <a:rPr lang="en-GB" sz="1000">
                    <a:latin typeface="Century Gothic" panose="020B0502020202020204" pitchFamily="34" charset="0"/>
                  </a:rPr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68493176"/>
        <c:crosses val="autoZero"/>
        <c:auto val="1"/>
        <c:lblAlgn val="ctr"/>
        <c:lblOffset val="100"/>
        <c:noMultiLvlLbl val="0"/>
      </c:catAx>
      <c:valAx>
        <c:axId val="468493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r>
                  <a:rPr lang="en-GB" sz="1000" b="0" i="0" u="none" strike="noStrike" baseline="0">
                    <a:latin typeface="Century Gothic" panose="020B0502020202020204" pitchFamily="34" charset="0"/>
                  </a:rPr>
                  <a:t>2019 USD/kW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Century Gothic" panose="020B0502020202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6849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E03C1-8A98-41EC-BD3F-CD30ED72642C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68BE9-88B8-4E10-8C78-B3A780D30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772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DD4D23-C98A-435E-AE88-9061F8349B0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078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168BE9-88B8-4E10-8C78-B3A780D3018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572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168BE9-88B8-4E10-8C78-B3A780D3018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702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168BE9-88B8-4E10-8C78-B3A780D3018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240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2192000" cy="58208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863" y="3000000"/>
            <a:ext cx="6436731" cy="2157837"/>
          </a:xfrm>
        </p:spPr>
        <p:txBody>
          <a:bodyPr/>
          <a:lstStyle>
            <a:lvl1pPr algn="l">
              <a:lnSpc>
                <a:spcPts val="4667"/>
              </a:lnSpc>
              <a:defRPr sz="4667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250" y="5155201"/>
            <a:ext cx="8498753" cy="641239"/>
          </a:xfrm>
        </p:spPr>
        <p:txBody>
          <a:bodyPr/>
          <a:lstStyle>
            <a:lvl1pPr marL="0" indent="0" algn="l">
              <a:buNone/>
              <a:defRPr sz="2400" spc="-80" baseline="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695" y="6060300"/>
            <a:ext cx="2241787" cy="5981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6069205"/>
            <a:ext cx="2326249" cy="440455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5122205" y="5910687"/>
            <a:ext cx="0" cy="7569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459" y="6076294"/>
            <a:ext cx="545264" cy="4545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554" y="6153260"/>
            <a:ext cx="1250148" cy="30066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122" y="6153258"/>
            <a:ext cx="952668" cy="27183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445" y="6073142"/>
            <a:ext cx="1280963" cy="45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83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1" y="245378"/>
            <a:ext cx="5746749" cy="4954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1" y="1159199"/>
            <a:ext cx="5568949" cy="4258221"/>
          </a:xfrm>
        </p:spPr>
        <p:txBody>
          <a:bodyPr/>
          <a:lstStyle>
            <a:lvl1pPr marL="0" indent="0">
              <a:spcBef>
                <a:spcPts val="1133"/>
              </a:spcBef>
              <a:buNone/>
              <a:defRPr b="0">
                <a:latin typeface="+mn-lt"/>
              </a:defRPr>
            </a:lvl1pPr>
            <a:lvl2pPr marL="685783" indent="0">
              <a:buNone/>
              <a:defRPr b="0">
                <a:latin typeface="+mn-lt"/>
              </a:defRPr>
            </a:lvl2pPr>
            <a:lvl3pPr marL="1039257" indent="0">
              <a:buNone/>
              <a:defRPr b="0">
                <a:latin typeface="+mn-lt"/>
              </a:defRPr>
            </a:lvl3pPr>
            <a:lvl4pPr marL="1339817" indent="0">
              <a:buNone/>
              <a:defRPr b="0">
                <a:latin typeface="+mn-lt"/>
              </a:defRPr>
            </a:lvl4pPr>
            <a:lvl5pPr marL="1667892" indent="0">
              <a:buNone/>
              <a:defRPr b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6769101" y="338668"/>
            <a:ext cx="5086351" cy="50842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195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out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12192000" cy="5897033"/>
          </a:xfrm>
          <a:prstGeom prst="rect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244600" y="652095"/>
            <a:ext cx="9702800" cy="4268248"/>
          </a:xfrm>
        </p:spPr>
        <p:txBody>
          <a:bodyPr/>
          <a:lstStyle>
            <a:lvl1pPr marL="0" indent="0" algn="ctr">
              <a:buNone/>
              <a:defRPr sz="5067" b="1">
                <a:solidFill>
                  <a:schemeClr val="bg1"/>
                </a:solidFill>
                <a:latin typeface="+mj-lt"/>
              </a:defRPr>
            </a:lvl1pPr>
            <a:lvl2pPr>
              <a:defRPr b="0">
                <a:solidFill>
                  <a:schemeClr val="tx2"/>
                </a:solidFill>
              </a:defRPr>
            </a:lvl2pPr>
            <a:lvl3pPr>
              <a:defRPr b="0">
                <a:solidFill>
                  <a:schemeClr val="tx2"/>
                </a:solidFill>
              </a:defRPr>
            </a:lvl3pPr>
            <a:lvl4pPr>
              <a:defRPr b="0">
                <a:solidFill>
                  <a:schemeClr val="tx2"/>
                </a:solidFill>
              </a:defRPr>
            </a:lvl4pPr>
            <a:lvl5pPr>
              <a:defRPr b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722716" y="5077239"/>
            <a:ext cx="4754051" cy="47788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3016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58208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851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2249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1434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2192000" cy="58208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863" y="3000000"/>
            <a:ext cx="6436731" cy="2157837"/>
          </a:xfrm>
        </p:spPr>
        <p:txBody>
          <a:bodyPr/>
          <a:lstStyle>
            <a:lvl1pPr algn="l">
              <a:lnSpc>
                <a:spcPts val="4667"/>
              </a:lnSpc>
              <a:defRPr sz="4667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250" y="5155201"/>
            <a:ext cx="8498753" cy="641239"/>
          </a:xfrm>
        </p:spPr>
        <p:txBody>
          <a:bodyPr/>
          <a:lstStyle>
            <a:lvl1pPr marL="0" indent="0" algn="l">
              <a:buNone/>
              <a:defRPr sz="2400" spc="-80" baseline="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023" y="6018295"/>
            <a:ext cx="2241787" cy="5981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6069205"/>
            <a:ext cx="2326249" cy="440455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6759191" y="5915129"/>
            <a:ext cx="0" cy="7569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641" y="6056269"/>
            <a:ext cx="545264" cy="4545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051" y="6140866"/>
            <a:ext cx="1250148" cy="30066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6942" y="6151192"/>
            <a:ext cx="952668" cy="27183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488" y="6053117"/>
            <a:ext cx="1280963" cy="45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736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1867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9502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1" y="245378"/>
            <a:ext cx="5746749" cy="4954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1" y="1159199"/>
            <a:ext cx="5568949" cy="4258221"/>
          </a:xfrm>
        </p:spPr>
        <p:txBody>
          <a:bodyPr/>
          <a:lstStyle>
            <a:lvl1pPr marL="0" indent="0">
              <a:spcBef>
                <a:spcPts val="1133"/>
              </a:spcBef>
              <a:buNone/>
              <a:defRPr b="0">
                <a:latin typeface="+mn-lt"/>
              </a:defRPr>
            </a:lvl1pPr>
            <a:lvl2pPr marL="685783" indent="0">
              <a:buNone/>
              <a:defRPr b="0">
                <a:latin typeface="+mn-lt"/>
              </a:defRPr>
            </a:lvl2pPr>
            <a:lvl3pPr marL="1039257" indent="0">
              <a:buNone/>
              <a:defRPr b="0">
                <a:latin typeface="+mn-lt"/>
              </a:defRPr>
            </a:lvl3pPr>
            <a:lvl4pPr marL="1339817" indent="0">
              <a:buNone/>
              <a:defRPr b="0">
                <a:latin typeface="+mn-lt"/>
              </a:defRPr>
            </a:lvl4pPr>
            <a:lvl5pPr marL="1667892" indent="0">
              <a:buNone/>
              <a:defRPr b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6769101" y="338668"/>
            <a:ext cx="5086351" cy="50842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931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out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12192000" cy="5897033"/>
          </a:xfrm>
          <a:prstGeom prst="rect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244600" y="652095"/>
            <a:ext cx="9702800" cy="4268248"/>
          </a:xfrm>
        </p:spPr>
        <p:txBody>
          <a:bodyPr/>
          <a:lstStyle>
            <a:lvl1pPr marL="0" indent="0" algn="ctr">
              <a:buNone/>
              <a:defRPr sz="5067" b="1">
                <a:solidFill>
                  <a:schemeClr val="bg1"/>
                </a:solidFill>
                <a:latin typeface="+mj-lt"/>
              </a:defRPr>
            </a:lvl1pPr>
            <a:lvl2pPr>
              <a:defRPr b="0">
                <a:solidFill>
                  <a:schemeClr val="tx2"/>
                </a:solidFill>
              </a:defRPr>
            </a:lvl2pPr>
            <a:lvl3pPr>
              <a:defRPr b="0">
                <a:solidFill>
                  <a:schemeClr val="tx2"/>
                </a:solidFill>
              </a:defRPr>
            </a:lvl3pPr>
            <a:lvl4pPr>
              <a:defRPr b="0">
                <a:solidFill>
                  <a:schemeClr val="tx2"/>
                </a:solidFill>
              </a:defRPr>
            </a:lvl4pPr>
            <a:lvl5pPr>
              <a:defRPr b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722716" y="5077239"/>
            <a:ext cx="4754051" cy="47788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033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58208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4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1867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4657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538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6098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1" y="245378"/>
            <a:ext cx="5746749" cy="4954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1" y="1159199"/>
            <a:ext cx="5568949" cy="4258221"/>
          </a:xfrm>
        </p:spPr>
        <p:txBody>
          <a:bodyPr/>
          <a:lstStyle>
            <a:lvl1pPr marL="0" indent="0">
              <a:spcBef>
                <a:spcPts val="1133"/>
              </a:spcBef>
              <a:buNone/>
              <a:defRPr b="0">
                <a:latin typeface="+mn-lt"/>
              </a:defRPr>
            </a:lvl1pPr>
            <a:lvl2pPr marL="685783" indent="0">
              <a:buNone/>
              <a:defRPr b="0">
                <a:latin typeface="+mn-lt"/>
              </a:defRPr>
            </a:lvl2pPr>
            <a:lvl3pPr marL="1039257" indent="0">
              <a:buNone/>
              <a:defRPr b="0">
                <a:latin typeface="+mn-lt"/>
              </a:defRPr>
            </a:lvl3pPr>
            <a:lvl4pPr marL="1339817" indent="0">
              <a:buNone/>
              <a:defRPr b="0">
                <a:latin typeface="+mn-lt"/>
              </a:defRPr>
            </a:lvl4pPr>
            <a:lvl5pPr marL="1667892" indent="0">
              <a:buNone/>
              <a:defRPr b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6769101" y="338668"/>
            <a:ext cx="5086351" cy="50842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out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12192000" cy="5897033"/>
          </a:xfrm>
          <a:prstGeom prst="rect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244600" y="652095"/>
            <a:ext cx="9702800" cy="4268248"/>
          </a:xfrm>
        </p:spPr>
        <p:txBody>
          <a:bodyPr/>
          <a:lstStyle>
            <a:lvl1pPr marL="0" indent="0" algn="ctr">
              <a:buNone/>
              <a:defRPr sz="5067" b="1">
                <a:solidFill>
                  <a:schemeClr val="bg1"/>
                </a:solidFill>
                <a:latin typeface="+mj-lt"/>
              </a:defRPr>
            </a:lvl1pPr>
            <a:lvl2pPr>
              <a:defRPr b="0">
                <a:solidFill>
                  <a:schemeClr val="tx2"/>
                </a:solidFill>
              </a:defRPr>
            </a:lvl2pPr>
            <a:lvl3pPr>
              <a:defRPr b="0">
                <a:solidFill>
                  <a:schemeClr val="tx2"/>
                </a:solidFill>
              </a:defRPr>
            </a:lvl3pPr>
            <a:lvl4pPr>
              <a:defRPr b="0">
                <a:solidFill>
                  <a:schemeClr val="tx2"/>
                </a:solidFill>
              </a:defRPr>
            </a:lvl4pPr>
            <a:lvl5pPr>
              <a:defRPr b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722716" y="5077239"/>
            <a:ext cx="4754051" cy="47788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531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58208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28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7324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1198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2192000" cy="5820833"/>
          </a:xfrm>
          <a:solidFill>
            <a:schemeClr val="accent2">
              <a:lumMod val="20000"/>
              <a:lumOff val="80000"/>
            </a:schemeClr>
          </a:solidFill>
        </p:spPr>
        <p:txBody>
          <a:bodyPr tIns="1656000"/>
          <a:lstStyle>
            <a:lvl1pPr marL="0" indent="0" algn="ctr">
              <a:buNone/>
              <a:defRPr sz="1400" b="0" baseline="0"/>
            </a:lvl1pPr>
          </a:lstStyle>
          <a:p>
            <a:r>
              <a:rPr lang="en-GB"/>
              <a:t>INSERT IMAGE HERE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863" y="3000000"/>
            <a:ext cx="6436731" cy="2157837"/>
          </a:xfrm>
        </p:spPr>
        <p:txBody>
          <a:bodyPr/>
          <a:lstStyle>
            <a:lvl1pPr algn="l">
              <a:lnSpc>
                <a:spcPts val="4667"/>
              </a:lnSpc>
              <a:defRPr sz="4667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250" y="5155201"/>
            <a:ext cx="8498753" cy="641239"/>
          </a:xfrm>
        </p:spPr>
        <p:txBody>
          <a:bodyPr/>
          <a:lstStyle>
            <a:lvl1pPr marL="0" indent="0" algn="l">
              <a:buNone/>
              <a:defRPr sz="2400" spc="-80" baseline="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023" y="6018295"/>
            <a:ext cx="2241787" cy="5981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6069205"/>
            <a:ext cx="2326249" cy="440455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6759191" y="5915129"/>
            <a:ext cx="0" cy="7569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641" y="6056269"/>
            <a:ext cx="545264" cy="4545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051" y="6140866"/>
            <a:ext cx="1250148" cy="30066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6942" y="6151192"/>
            <a:ext cx="952668" cy="27183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488" y="6053117"/>
            <a:ext cx="1280963" cy="45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91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1867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670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9251" y="245378"/>
            <a:ext cx="10972800" cy="49542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252" y="1304379"/>
            <a:ext cx="5568949" cy="4258221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82260" y="6284991"/>
            <a:ext cx="785889" cy="2565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67" b="1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49251" y="5884333"/>
            <a:ext cx="11506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581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2933" b="1" kern="1200" spc="-8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5009" indent="-345009" algn="l" defTabSz="1219170" rtl="0" eaLnBrk="1" latinLnBrk="0" hangingPunct="1">
        <a:spcBef>
          <a:spcPts val="0"/>
        </a:spcBef>
        <a:spcAft>
          <a:spcPts val="133"/>
        </a:spcAft>
        <a:buClr>
          <a:schemeClr val="tx1"/>
        </a:buClr>
        <a:buSzPct val="90000"/>
        <a:buFont typeface="Symbol" panose="05050102010706020507" pitchFamily="18" charset="2"/>
        <a:buChar char="·"/>
        <a:defRPr sz="1867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1022325" indent="-336542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867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312301" indent="-273044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3pPr>
      <a:lvl4pPr marL="1648843" indent="-309026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4pPr>
      <a:lvl5pPr marL="1913419" indent="-245527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9251" y="245378"/>
            <a:ext cx="10972800" cy="49542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252" y="1304379"/>
            <a:ext cx="5568949" cy="4258221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82260" y="6284991"/>
            <a:ext cx="785889" cy="2565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67" b="1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49251" y="5884333"/>
            <a:ext cx="11506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83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</p:sldLayoutIdLst>
  <p:txStyles>
    <p:titleStyle>
      <a:lvl1pPr algn="l" defTabSz="1219170" rtl="0" eaLnBrk="1" latinLnBrk="0" hangingPunct="1">
        <a:spcBef>
          <a:spcPct val="0"/>
        </a:spcBef>
        <a:buNone/>
        <a:defRPr sz="2933" b="1" kern="1200" spc="-8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5009" indent="-345009" algn="l" defTabSz="1219170" rtl="0" eaLnBrk="1" latinLnBrk="0" hangingPunct="1">
        <a:spcBef>
          <a:spcPts val="0"/>
        </a:spcBef>
        <a:spcAft>
          <a:spcPts val="133"/>
        </a:spcAft>
        <a:buClr>
          <a:schemeClr val="tx1"/>
        </a:buClr>
        <a:buSzPct val="90000"/>
        <a:buFont typeface="Symbol" panose="05050102010706020507" pitchFamily="18" charset="2"/>
        <a:buChar char="·"/>
        <a:defRPr sz="1867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1022325" indent="-336542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867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312301" indent="-273044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3pPr>
      <a:lvl4pPr marL="1648843" indent="-309026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4pPr>
      <a:lvl5pPr marL="1913419" indent="-245527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9251" y="245378"/>
            <a:ext cx="10972800" cy="49542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252" y="1304379"/>
            <a:ext cx="5568949" cy="4258221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82260" y="6284991"/>
            <a:ext cx="785889" cy="2565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67" b="1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49251" y="5884333"/>
            <a:ext cx="11506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877" y="6185767"/>
            <a:ext cx="1484937" cy="3962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1" y="6206435"/>
            <a:ext cx="1601469" cy="30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00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</p:sldLayoutIdLst>
  <p:txStyles>
    <p:titleStyle>
      <a:lvl1pPr algn="l" defTabSz="1219170" rtl="0" eaLnBrk="1" latinLnBrk="0" hangingPunct="1">
        <a:spcBef>
          <a:spcPct val="0"/>
        </a:spcBef>
        <a:buNone/>
        <a:defRPr sz="2933" b="1" kern="1200" spc="-8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5009" indent="-345009" algn="l" defTabSz="1219170" rtl="0" eaLnBrk="1" latinLnBrk="0" hangingPunct="1">
        <a:spcBef>
          <a:spcPts val="0"/>
        </a:spcBef>
        <a:spcAft>
          <a:spcPts val="133"/>
        </a:spcAft>
        <a:buClr>
          <a:schemeClr val="tx1"/>
        </a:buClr>
        <a:buSzPct val="90000"/>
        <a:buFont typeface="Symbol" panose="05050102010706020507" pitchFamily="18" charset="2"/>
        <a:buChar char="·"/>
        <a:defRPr sz="1867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1022325" indent="-336542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867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312301" indent="-273044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3pPr>
      <a:lvl4pPr marL="1648843" indent="-309026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4pPr>
      <a:lvl5pPr marL="1913419" indent="-245527" algn="l" defTabSz="1219170" rtl="0" eaLnBrk="1" latinLnBrk="0" hangingPunct="1">
        <a:spcBef>
          <a:spcPts val="533"/>
        </a:spcBef>
        <a:spcAft>
          <a:spcPts val="267"/>
        </a:spcAft>
        <a:buFont typeface="Arial" pitchFamily="34" charset="0"/>
        <a:buChar char="•"/>
        <a:defRPr sz="1600" b="0" kern="1200">
          <a:solidFill>
            <a:schemeClr val="tx1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se.ac.uk/granthaminstitute/publication/a-toolbox-of-sustainable-crisis-response-measures-for-central-banks-and-supervisors-second-edition/" TargetMode="External"/><Relationship Id="rId7" Type="http://schemas.openxmlformats.org/officeDocument/2006/relationships/hyperlink" Target="https://www.worldbank.org/en/news/press-release/2020/10/07/covid-19-to-add-as-many-as-150-million-extreme-poor-by-2021" TargetMode="External"/><Relationship Id="rId2" Type="http://schemas.openxmlformats.org/officeDocument/2006/relationships/hyperlink" Target="https://about.bnef.com/blog/behind-scenes-take-lithium-ion-battery-prices/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theccc.org.uk/publication/the-road-to-net-zero-finance-sixth-carbon-budget-advisory-group/" TargetMode="External"/><Relationship Id="rId5" Type="http://schemas.openxmlformats.org/officeDocument/2006/relationships/hyperlink" Target="https://www.imf.org/en/Publications/FM/Issues/2020/09/30/october-2020-fiscal-monitor#Full%20Report%20and%20Executive%20Summary" TargetMode="External"/><Relationship Id="rId4" Type="http://schemas.openxmlformats.org/officeDocument/2006/relationships/hyperlink" Target="https://www.imf.org/en/News/Articles/2020/10/14/tr101420-transcript-of-imf-md-kristalina-georgieva-opening-press-conference-2020-annual-meeting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" b="875"/>
          <a:stretch>
            <a:fillRect/>
          </a:stretch>
        </p:blipFill>
        <p:spPr>
          <a:xfrm>
            <a:off x="0" y="-89493"/>
            <a:ext cx="12192000" cy="55954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1748" y="1190090"/>
            <a:ext cx="9279573" cy="2207545"/>
          </a:xfrm>
        </p:spPr>
        <p:txBody>
          <a:bodyPr anchor="b"/>
          <a:lstStyle/>
          <a:p>
            <a:r>
              <a:rPr lang="en-GB" sz="4400" dirty="0">
                <a:solidFill>
                  <a:srgbClr val="ED3D4A"/>
                </a:solidFill>
              </a:rPr>
              <a:t>Sustainable Recovery and Sustainable Growth in the Global Economy: a crucial decade for the world and a year for UK leadership</a:t>
            </a:r>
            <a:endParaRPr lang="en-US" sz="4400" dirty="0">
              <a:solidFill>
                <a:srgbClr val="ED3D4A"/>
              </a:solidFill>
            </a:endParaRP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301749" y="3732818"/>
            <a:ext cx="8522654" cy="911187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100"/>
              </a:spcAft>
              <a:buClr>
                <a:schemeClr val="tx1"/>
              </a:buClr>
              <a:buSzPct val="90000"/>
              <a:buFont typeface="Symbol" panose="05050102010706020507" pitchFamily="18" charset="2"/>
              <a:buNone/>
              <a:defRPr sz="1800" b="1" kern="1200" spc="-6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400"/>
              </a:spcBef>
              <a:spcAft>
                <a:spcPts val="200"/>
              </a:spcAft>
              <a:buFont typeface="Arial" pitchFamily="34" charset="0"/>
              <a:buNone/>
              <a:defRPr sz="1400" b="0" kern="1200">
                <a:solidFill>
                  <a:schemeClr val="tx1">
                    <a:tint val="75000"/>
                  </a:schemeClr>
                </a:solidFill>
                <a:latin typeface="Brown" pitchFamily="50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400"/>
              </a:spcBef>
              <a:spcAft>
                <a:spcPts val="200"/>
              </a:spcAft>
              <a:buFont typeface="Arial" pitchFamily="34" charset="0"/>
              <a:buNone/>
              <a:defRPr sz="1200" b="0" kern="1200">
                <a:solidFill>
                  <a:schemeClr val="tx1">
                    <a:tint val="75000"/>
                  </a:schemeClr>
                </a:solidFill>
                <a:latin typeface="Brown" pitchFamily="50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400"/>
              </a:spcBef>
              <a:spcAft>
                <a:spcPts val="200"/>
              </a:spcAft>
              <a:buFont typeface="Arial" pitchFamily="34" charset="0"/>
              <a:buNone/>
              <a:defRPr sz="1200" b="0" kern="1200">
                <a:solidFill>
                  <a:schemeClr val="tx1">
                    <a:tint val="75000"/>
                  </a:schemeClr>
                </a:solidFill>
                <a:latin typeface="Brown" pitchFamily="50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400"/>
              </a:spcBef>
              <a:spcAft>
                <a:spcPts val="200"/>
              </a:spcAft>
              <a:buFont typeface="Arial" pitchFamily="34" charset="0"/>
              <a:buNone/>
              <a:defRPr sz="1200" b="0" kern="1200">
                <a:solidFill>
                  <a:schemeClr val="tx1">
                    <a:tint val="75000"/>
                  </a:schemeClr>
                </a:solidFill>
                <a:latin typeface="Brown" pitchFamily="50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"/>
              </a:spcAft>
              <a:buClr>
                <a:srgbClr val="2E3052"/>
              </a:buClr>
              <a:buSzPct val="90000"/>
              <a:buFont typeface="Symbol" panose="05050102010706020507" pitchFamily="18" charset="2"/>
              <a:buNone/>
              <a:tabLst/>
              <a:defRPr/>
            </a:pPr>
            <a:r>
              <a:rPr kumimoji="0" lang="en-US" sz="2400" b="1" i="0" u="none" strike="noStrike" kern="1200" cap="none" spc="-80" normalizeH="0" baseline="0" noProof="0" dirty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Nicholas Stern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052"/>
              </a:buClr>
              <a:buSzPct val="90000"/>
              <a:buFont typeface="Symbol" panose="05050102010706020507" pitchFamily="18" charset="2"/>
              <a:buNone/>
              <a:tabLst/>
              <a:defRPr/>
            </a:pPr>
            <a:r>
              <a:rPr kumimoji="0" lang="en-GB" altLang="en-US" sz="1467" b="1" i="0" u="none" strike="noStrike" kern="1200" cap="none" spc="-80" normalizeH="0" baseline="0" noProof="0" dirty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IG Patel Professor of Economics &amp; Government, London School of Economics and Political Science 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052"/>
              </a:buClr>
              <a:buSzPct val="90000"/>
              <a:buFont typeface="Symbol" panose="05050102010706020507" pitchFamily="18" charset="2"/>
              <a:buNone/>
              <a:tabLst/>
              <a:defRPr/>
            </a:pPr>
            <a:r>
              <a:rPr kumimoji="0" lang="en-GB" altLang="en-US" sz="1467" b="1" i="0" u="none" strike="noStrike" kern="1200" cap="none" spc="-80" normalizeH="0" baseline="0" noProof="0" dirty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Chair of the ESRC Centre for Climate Change Economics and Policy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052"/>
              </a:buClr>
              <a:buSzPct val="90000"/>
              <a:buFont typeface="Symbol" panose="05050102010706020507" pitchFamily="18" charset="2"/>
              <a:buNone/>
              <a:tabLst/>
              <a:defRPr/>
            </a:pPr>
            <a:r>
              <a:rPr kumimoji="0" lang="en-GB" altLang="en-US" sz="1467" b="1" i="0" u="none" strike="noStrike" kern="1200" cap="none" spc="-80" normalizeH="0" baseline="0" noProof="0" dirty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Chair of the Grantham Research Institute on Climate Change and the Environment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052"/>
              </a:buClr>
              <a:buSzPct val="90000"/>
              <a:buFont typeface="Symbol" panose="05050102010706020507" pitchFamily="18" charset="2"/>
              <a:buNone/>
              <a:tabLst/>
              <a:defRPr/>
            </a:pPr>
            <a:r>
              <a:rPr kumimoji="0" lang="en-GB" altLang="en-US" sz="1467" b="1" i="0" u="none" strike="noStrike" kern="1200" cap="none" spc="-80" normalizeH="0" baseline="0" noProof="0" dirty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Co-Chair of the Global Commission on the Economy and Climate  (New Climate Economy)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052"/>
              </a:buClr>
              <a:buSzPct val="90000"/>
              <a:buFont typeface="Symbol" panose="05050102010706020507" pitchFamily="18" charset="2"/>
              <a:buNone/>
              <a:tabLst/>
              <a:defRPr/>
            </a:pPr>
            <a:endParaRPr kumimoji="0" lang="en-GB" altLang="en-US" sz="1467" b="1" i="0" u="none" strike="noStrike" kern="1200" cap="none" spc="-80" normalizeH="0" baseline="0" noProof="0" dirty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3052"/>
              </a:buClr>
              <a:buSzPct val="90000"/>
              <a:buFont typeface="Symbol" panose="05050102010706020507" pitchFamily="18" charset="2"/>
              <a:buNone/>
              <a:tabLst/>
              <a:defRPr/>
            </a:pPr>
            <a:r>
              <a:rPr kumimoji="0" lang="en-GB" sz="1467" b="1" i="0" u="none" strike="noStrike" kern="1200" cap="none" spc="-80" normalizeH="0" baseline="0" noProof="0" dirty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Bank of England seminar, January 2021</a:t>
            </a:r>
          </a:p>
        </p:txBody>
      </p:sp>
      <p:pic>
        <p:nvPicPr>
          <p:cNvPr id="9" name="Picture 13" descr="Picture 7">
            <a:extLst>
              <a:ext uri="{FF2B5EF4-FFF2-40B4-BE49-F238E27FC236}">
                <a16:creationId xmlns:a16="http://schemas.microsoft.com/office/drawing/2014/main" id="{CCB380C8-57D0-47B0-9F42-98A6152AA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1915" y="6174685"/>
            <a:ext cx="1922545" cy="249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440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3940" y="675387"/>
            <a:ext cx="11894919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Recovery and the creation of strong, sustainable, resilient and inclusive growth require </a:t>
            </a:r>
            <a:r>
              <a:rPr lang="en-US" sz="1600" b="1" i="1" dirty="0"/>
              <a:t>powerful global </a:t>
            </a:r>
            <a:r>
              <a:rPr lang="en-US" sz="1600" b="1" i="1" dirty="0" smtClean="0"/>
              <a:t>action</a:t>
            </a:r>
            <a:r>
              <a:rPr lang="en-US" sz="1600" dirty="0" smtClean="0"/>
              <a:t>. </a:t>
            </a:r>
            <a:r>
              <a:rPr lang="en-GB" sz="1600" b="1" i="1" dirty="0" smtClean="0"/>
              <a:t>Investment</a:t>
            </a:r>
            <a:r>
              <a:rPr lang="en-GB" sz="1600" dirty="0" smtClean="0"/>
              <a:t> </a:t>
            </a:r>
            <a:r>
              <a:rPr lang="en-GB" sz="1600" dirty="0"/>
              <a:t>and </a:t>
            </a:r>
            <a:r>
              <a:rPr lang="en-GB" sz="1600" b="1" i="1" dirty="0"/>
              <a:t>innovation</a:t>
            </a:r>
            <a:r>
              <a:rPr lang="en-GB" sz="1600" dirty="0"/>
              <a:t> at the core. </a:t>
            </a:r>
            <a:r>
              <a:rPr lang="en-US" sz="1600" dirty="0"/>
              <a:t>This should cover </a:t>
            </a:r>
            <a:r>
              <a:rPr lang="en-US" sz="1600" b="1" i="1" dirty="0"/>
              <a:t>physical, natural </a:t>
            </a:r>
            <a:r>
              <a:rPr lang="en-US" sz="1600" dirty="0"/>
              <a:t>and</a:t>
            </a:r>
            <a:r>
              <a:rPr lang="en-US" sz="1600" b="1" i="1" dirty="0"/>
              <a:t> human </a:t>
            </a:r>
            <a:r>
              <a:rPr lang="en-US" sz="1600" dirty="0" smtClean="0"/>
              <a:t>capital.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/>
              <a:t>Important drivers for the recovery should include investments </a:t>
            </a:r>
            <a:r>
              <a:rPr lang="en-GB" sz="1600" dirty="0"/>
              <a:t>that are </a:t>
            </a:r>
            <a:r>
              <a:rPr lang="en-GB" sz="1600" b="1" i="1" dirty="0"/>
              <a:t>f</a:t>
            </a:r>
            <a:r>
              <a:rPr lang="en-US" sz="1600" b="1" i="1" dirty="0" err="1"/>
              <a:t>ast</a:t>
            </a:r>
            <a:r>
              <a:rPr lang="en-US" sz="1600" b="1" i="1" dirty="0"/>
              <a:t>, </a:t>
            </a:r>
            <a:r>
              <a:rPr lang="en-US" sz="1600" b="1" i="1" dirty="0" err="1"/>
              <a:t>labour-intensive</a:t>
            </a:r>
            <a:r>
              <a:rPr lang="en-US" sz="1600" dirty="0"/>
              <a:t>, with </a:t>
            </a:r>
            <a:r>
              <a:rPr lang="en-US" sz="1600" b="1" i="1" dirty="0"/>
              <a:t>high multipliers </a:t>
            </a:r>
            <a:r>
              <a:rPr lang="en-US" sz="1600" dirty="0"/>
              <a:t>and </a:t>
            </a:r>
            <a:r>
              <a:rPr lang="en-US" sz="1600" b="1" i="1" dirty="0"/>
              <a:t>co-benefits</a:t>
            </a:r>
            <a:r>
              <a:rPr lang="en-US" sz="1600" dirty="0"/>
              <a:t>, including for climate and resilience. </a:t>
            </a:r>
            <a:r>
              <a:rPr lang="en-GB" sz="1600" dirty="0"/>
              <a:t>Just what Keynes would have suggested. </a:t>
            </a:r>
            <a:r>
              <a:rPr lang="en-GB" sz="1600" dirty="0" smtClean="0"/>
              <a:t>Strong examples in physical capital (retrofitting buildings) and natural capital (restoring of degraded land) (Hepburn et al., 2020). </a:t>
            </a:r>
            <a:endParaRPr lang="en-GB" sz="16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But </a:t>
            </a:r>
            <a:r>
              <a:rPr lang="en-US" sz="1600" dirty="0"/>
              <a:t>this is more than a simple Keynes demand boost story; it is also a Harrod growth story, for the decade, from stronger investment. Need a substantial </a:t>
            </a:r>
            <a:r>
              <a:rPr lang="en-US" sz="1600" b="1" i="1" dirty="0"/>
              <a:t>increase in the share of investment </a:t>
            </a:r>
            <a:r>
              <a:rPr lang="en-US" sz="1600" dirty="0"/>
              <a:t>for the coming decade, over and above that for the decade following the financial crisis, to </a:t>
            </a:r>
            <a:r>
              <a:rPr lang="en-GB" sz="1600" dirty="0"/>
              <a:t>support </a:t>
            </a:r>
            <a:r>
              <a:rPr lang="en-US" sz="1600" dirty="0"/>
              <a:t>growth and productivity, shift investment to support structural change (incl. low-carbon), and expand and renew infrastructure. </a:t>
            </a:r>
            <a:r>
              <a:rPr lang="en-US" sz="1600" dirty="0" smtClean="0"/>
              <a:t>The level, nature and balance of investment will be country-specific. </a:t>
            </a:r>
            <a:endParaRPr lang="en-GB" sz="1600" b="1" i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cs typeface="Calibri" panose="020F0502020204030204" pitchFamily="34" charset="0"/>
                <a:sym typeface="Arial"/>
              </a:rPr>
              <a:t>Likely orders </a:t>
            </a:r>
            <a:r>
              <a:rPr lang="en-US" sz="1600" dirty="0">
                <a:cs typeface="Calibri" panose="020F0502020204030204" pitchFamily="34" charset="0"/>
                <a:sym typeface="Arial"/>
              </a:rPr>
              <a:t>of magnitude of this increase, relative to pre-COVID levels of investment, for advanced countries are around 2 percentage points of GDP, emerging markets 3-4 percentage points, and developing countries slightly higher</a:t>
            </a:r>
            <a:r>
              <a:rPr lang="en-US" sz="1600" dirty="0" smtClean="0">
                <a:cs typeface="Calibri" panose="020F0502020204030204" pitchFamily="34" charset="0"/>
                <a:sym typeface="Arial"/>
              </a:rPr>
              <a:t>. Work in progress. </a:t>
            </a:r>
            <a:endParaRPr lang="en-US" sz="1600" dirty="0">
              <a:cs typeface="Calibri" panose="020F0502020204030204" pitchFamily="34" charset="0"/>
              <a:sym typeface="Arial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cs typeface="Calibri" panose="020F0502020204030204" pitchFamily="34" charset="0"/>
              </a:rPr>
              <a:t>Realising this investment will depend on </a:t>
            </a:r>
            <a:r>
              <a:rPr lang="en-GB" sz="1600" b="1" i="1" dirty="0">
                <a:cs typeface="Calibri" panose="020F0502020204030204" pitchFamily="34" charset="0"/>
              </a:rPr>
              <a:t>policy</a:t>
            </a:r>
            <a:r>
              <a:rPr lang="en-GB" sz="1600" dirty="0">
                <a:cs typeface="Calibri" panose="020F0502020204030204" pitchFamily="34" charset="0"/>
              </a:rPr>
              <a:t> and </a:t>
            </a:r>
            <a:r>
              <a:rPr lang="en-GB" sz="1600" b="1" i="1" dirty="0">
                <a:cs typeface="Calibri" panose="020F0502020204030204" pitchFamily="34" charset="0"/>
              </a:rPr>
              <a:t>finance</a:t>
            </a:r>
            <a:r>
              <a:rPr lang="en-GB" sz="1600" dirty="0">
                <a:cs typeface="Calibri" panose="020F0502020204030204" pitchFamily="34" charset="0"/>
              </a:rPr>
              <a:t>. Sound and credible policy needed, e.g. carbon pricing, to create a strong investment climate. H</a:t>
            </a:r>
            <a:r>
              <a:rPr lang="en-GB" sz="1600" dirty="0"/>
              <a:t>igh returns from co-ordinated infrastructure investment (Georgieva, 2020b</a:t>
            </a:r>
            <a:r>
              <a:rPr lang="en-GB" sz="1600" dirty="0" smtClean="0"/>
              <a:t>).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The importance of a </a:t>
            </a:r>
            <a:r>
              <a:rPr lang="en-GB" sz="1600" b="1" i="1" dirty="0"/>
              <a:t>just transition</a:t>
            </a:r>
            <a:r>
              <a:rPr lang="en-GB" sz="1600" dirty="0"/>
              <a:t>, managing dislocation</a:t>
            </a:r>
            <a:r>
              <a:rPr lang="en-GB" sz="1600" dirty="0" smtClean="0"/>
              <a:t>.</a:t>
            </a:r>
            <a:endParaRPr lang="en-GB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74651" y="68734"/>
            <a:ext cx="11336809" cy="495423"/>
          </a:xfrm>
          <a:prstGeom prst="rect">
            <a:avLst/>
          </a:prstGeom>
        </p:spPr>
        <p:txBody>
          <a:bodyPr/>
          <a:lstStyle>
            <a:lvl1pPr algn="l" defTabSz="1219170" rtl="0" eaLnBrk="1" latinLnBrk="0" hangingPunct="1">
              <a:spcBef>
                <a:spcPct val="0"/>
              </a:spcBef>
              <a:buNone/>
              <a:defRPr sz="2933" b="1" kern="1200" spc="-8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I</a:t>
            </a:r>
            <a:r>
              <a:rPr lang="en-GB" dirty="0" smtClean="0"/>
              <a:t>nvestment </a:t>
            </a:r>
            <a:r>
              <a:rPr lang="en-GB" dirty="0"/>
              <a:t>and policy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0" y="5923722"/>
            <a:ext cx="77028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74651" y="5461685"/>
            <a:ext cx="1149349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Public policy for rapid and fundamental change: time is of the essence. 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3023883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6995" y="1275943"/>
            <a:ext cx="547643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Solar power and LED costs have plummeted as the world has scaled investment and innovation, with co-benefits of reduced emissions and pollution. Same can happen with batteries, hydrogen, etc</a:t>
            </a:r>
            <a:r>
              <a:rPr lang="en-GB" sz="1600" dirty="0" smtClean="0"/>
              <a:t>...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 smtClean="0"/>
              <a:t>Clear, credible signals can draw through both investment and innovation. Carbon pricing important; taking care of distributional effects; city design; regulation, e.g. no sale of ICEs after 2030; government investment in R&amp;D. Need a package of policies and credibility of policies. Be “predictably flexible”.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182139" y="1109985"/>
            <a:ext cx="5309713" cy="3120613"/>
            <a:chOff x="619017" y="1788749"/>
            <a:chExt cx="4961116" cy="2768423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7887876"/>
                </p:ext>
              </p:extLst>
            </p:nvPr>
          </p:nvGraphicFramePr>
          <p:xfrm>
            <a:off x="619017" y="1788749"/>
            <a:ext cx="4961116" cy="27385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919880" y="4311435"/>
              <a:ext cx="1792995" cy="2457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/>
                <a:t>Source: IRENA (2020b)</a:t>
              </a:r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366995" y="175839"/>
            <a:ext cx="11629535" cy="6836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defTabSz="1219170">
              <a:spcBef>
                <a:spcPct val="0"/>
              </a:spcBef>
              <a:buNone/>
              <a:defRPr sz="2933" b="1" spc="-8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dirty="0"/>
              <a:t>I</a:t>
            </a:r>
            <a:r>
              <a:rPr lang="en-GB" sz="2400" dirty="0" smtClean="0"/>
              <a:t>nnovation </a:t>
            </a:r>
            <a:r>
              <a:rPr lang="en-GB" sz="2400" dirty="0"/>
              <a:t>and discovery - drives down costs, spurs further innovation and </a:t>
            </a:r>
            <a:r>
              <a:rPr lang="en-GB" sz="2400" dirty="0" err="1"/>
              <a:t>spillovers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66995" y="5444983"/>
            <a:ext cx="11510312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n-GB" dirty="0" smtClean="0"/>
              <a:t>Policy framework, public-private collaboration and systemic change can drive transformation.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6995" y="4452185"/>
            <a:ext cx="11420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Much of what we need to do can be done with existing technologies, but to get to net zero by mid-century, strong development of new technologies will be necessary.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99110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119" y="1107311"/>
            <a:ext cx="11119290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1600" dirty="0" smtClean="0"/>
              <a:t>Move the </a:t>
            </a:r>
            <a:r>
              <a:rPr lang="en-GB" sz="1600" dirty="0"/>
              <a:t>whole financial system (work of Mark Carney on risk, reporting, returns &amp; mobilisation key in developed economies to get </a:t>
            </a:r>
            <a:r>
              <a:rPr lang="en-GB" sz="1600" b="1" i="1" dirty="0"/>
              <a:t>right kind of finance, on the right scale, at the right time</a:t>
            </a:r>
            <a:r>
              <a:rPr lang="en-GB" sz="1600" dirty="0"/>
              <a:t>). 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Special role for development banks (multinational and national) to reduce, manage and share risk, especially in emerging market and developing countries given economic/ debt challenges. </a:t>
            </a:r>
            <a:r>
              <a:rPr lang="en-GB" sz="1600" dirty="0" smtClean="0"/>
              <a:t>International</a:t>
            </a:r>
            <a:r>
              <a:rPr lang="en-GB" sz="1600" dirty="0"/>
              <a:t>: SDRs; financing capacity of MDBs and DFIs. Urgency of debt restructuring. </a:t>
            </a:r>
            <a:endParaRPr lang="en-GB" sz="1600" dirty="0" smtClean="0"/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Make the most of the National Infrastructure Bank in the UK. 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Private finance pledges for net-zero by 2050 </a:t>
            </a:r>
            <a:r>
              <a:rPr lang="en-GB" sz="1600" dirty="0" smtClean="0"/>
              <a:t>should be calibrated and translated into near-term targets.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5360" y="5432260"/>
            <a:ext cx="11539796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Public and private finance for rapid change and risk management. </a:t>
            </a:r>
            <a:endParaRPr lang="en-GB" sz="16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5360" y="272000"/>
            <a:ext cx="11336809" cy="49542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defTabSz="1219170">
              <a:spcBef>
                <a:spcPct val="0"/>
              </a:spcBef>
              <a:buNone/>
              <a:defRPr sz="2933" b="1" spc="-8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/>
              <a:t>Financing </a:t>
            </a:r>
            <a:r>
              <a:rPr lang="en-GB" sz="2800" dirty="0"/>
              <a:t>investment and innovation</a:t>
            </a:r>
          </a:p>
        </p:txBody>
      </p:sp>
    </p:spTree>
    <p:extLst>
      <p:ext uri="{BB962C8B-B14F-4D97-AF65-F5344CB8AC3E}">
        <p14:creationId xmlns:p14="http://schemas.microsoft.com/office/powerpoint/2010/main" val="1718958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1" y="401021"/>
            <a:ext cx="10972800" cy="495423"/>
          </a:xfrm>
        </p:spPr>
        <p:txBody>
          <a:bodyPr/>
          <a:lstStyle/>
          <a:p>
            <a:r>
              <a:rPr lang="en-GB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1" y="1244394"/>
            <a:ext cx="9837554" cy="3683193"/>
          </a:xfrm>
        </p:spPr>
        <p:txBody>
          <a:bodyPr/>
          <a:lstStyle/>
          <a:p>
            <a:r>
              <a:rPr lang="en-GB" sz="2400" b="0" dirty="0"/>
              <a:t>The pre-COVID context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pPr>
              <a:spcAft>
                <a:spcPts val="0"/>
              </a:spcAft>
            </a:pPr>
            <a:r>
              <a:rPr lang="en-GB" sz="2400" b="0" dirty="0"/>
              <a:t>The COVID pandemic</a:t>
            </a:r>
          </a:p>
          <a:p>
            <a:pPr marL="0" indent="0">
              <a:spcAft>
                <a:spcPts val="0"/>
              </a:spcAft>
              <a:buNone/>
            </a:pPr>
            <a:endParaRPr lang="en-GB" sz="2400" b="0" dirty="0"/>
          </a:p>
          <a:p>
            <a:pPr>
              <a:spcAft>
                <a:spcPts val="0"/>
              </a:spcAft>
            </a:pPr>
            <a:r>
              <a:rPr lang="en-GB" sz="2400" b="0" dirty="0" smtClean="0"/>
              <a:t>Actions </a:t>
            </a:r>
            <a:r>
              <a:rPr lang="en-GB" sz="2400" b="0" dirty="0"/>
              <a:t>for growth and recovery</a:t>
            </a:r>
            <a:endParaRPr lang="en-GB" sz="2400" b="0" dirty="0">
              <a:latin typeface="+mj-lt"/>
            </a:endParaRPr>
          </a:p>
          <a:p>
            <a:pPr marL="0" indent="0">
              <a:spcAft>
                <a:spcPts val="0"/>
              </a:spcAft>
              <a:buNone/>
            </a:pPr>
            <a:endParaRPr lang="en-GB" sz="2400" b="0" dirty="0">
              <a:latin typeface="+mj-lt"/>
            </a:endParaRPr>
          </a:p>
          <a:p>
            <a:r>
              <a:rPr lang="en-GB" sz="2400" dirty="0">
                <a:solidFill>
                  <a:schemeClr val="tx2"/>
                </a:solidFill>
              </a:rPr>
              <a:t>Working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Brown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067" b="1" i="0" u="none" strike="noStrike" kern="1200" cap="none" spc="0" normalizeH="0" baseline="0" noProof="0" dirty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Brow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307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312" y="206584"/>
            <a:ext cx="10972800" cy="495423"/>
          </a:xfrm>
        </p:spPr>
        <p:txBody>
          <a:bodyPr/>
          <a:lstStyle/>
          <a:p>
            <a:r>
              <a:rPr lang="en-GB" dirty="0" smtClean="0"/>
              <a:t>Importance and opportunities for </a:t>
            </a:r>
            <a:r>
              <a:rPr lang="en-GB" dirty="0"/>
              <a:t>international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924" y="936138"/>
            <a:ext cx="10727575" cy="4232210"/>
          </a:xfrm>
          <a:noFill/>
        </p:spPr>
        <p:txBody>
          <a:bodyPr vert="horz" lIns="0" tIns="0" rIns="0" bIns="0" rtlCol="0">
            <a:noAutofit/>
          </a:bodyPr>
          <a:lstStyle/>
          <a:p>
            <a:pPr>
              <a:spcAft>
                <a:spcPts val="1200"/>
              </a:spcAft>
            </a:pPr>
            <a:r>
              <a:rPr lang="en-GB" sz="1600" b="0" dirty="0" smtClean="0"/>
              <a:t>“Four </a:t>
            </a:r>
            <a:r>
              <a:rPr lang="en-GB" sz="1600" b="0" dirty="0"/>
              <a:t>wins</a:t>
            </a:r>
            <a:r>
              <a:rPr lang="en-GB" sz="1600" b="0" dirty="0" smtClean="0"/>
              <a:t>” to </a:t>
            </a:r>
            <a:r>
              <a:rPr lang="en-GB" sz="1600" i="1" dirty="0" smtClean="0"/>
              <a:t>collaboration</a:t>
            </a:r>
            <a:r>
              <a:rPr lang="en-GB" sz="1600" b="0" dirty="0" smtClean="0"/>
              <a:t>: </a:t>
            </a:r>
            <a:r>
              <a:rPr lang="en-GB" sz="1600" b="0" dirty="0"/>
              <a:t>Keynesian recovery; </a:t>
            </a:r>
            <a:r>
              <a:rPr lang="en-GB" sz="1600" b="0" dirty="0" smtClean="0"/>
              <a:t>expectations and growth</a:t>
            </a:r>
            <a:r>
              <a:rPr lang="en-GB" sz="1600" b="0" dirty="0"/>
              <a:t>; cost/technology; </a:t>
            </a:r>
            <a:r>
              <a:rPr lang="en-GB" sz="1600" b="0" dirty="0" smtClean="0"/>
              <a:t>pollution/climate/biodiversity. </a:t>
            </a:r>
          </a:p>
          <a:p>
            <a:pPr>
              <a:spcAft>
                <a:spcPts val="1200"/>
              </a:spcAft>
            </a:pPr>
            <a:r>
              <a:rPr lang="en-GB" sz="1600" b="0" dirty="0" smtClean="0"/>
              <a:t>The big challenge of </a:t>
            </a:r>
            <a:r>
              <a:rPr lang="en-GB" sz="1600" i="1" dirty="0" smtClean="0"/>
              <a:t>debt restructuring</a:t>
            </a:r>
            <a:r>
              <a:rPr lang="en-GB" sz="1600" b="0" dirty="0" smtClean="0"/>
              <a:t>.</a:t>
            </a:r>
            <a:endParaRPr lang="en-GB" sz="1600" b="0" dirty="0"/>
          </a:p>
          <a:p>
            <a:pPr>
              <a:spcAft>
                <a:spcPts val="1200"/>
              </a:spcAft>
            </a:pPr>
            <a:r>
              <a:rPr lang="en-GB" sz="1600" b="0" dirty="0" smtClean="0"/>
              <a:t>Key </a:t>
            </a:r>
            <a:r>
              <a:rPr lang="en-GB" sz="1600" i="1" dirty="0" smtClean="0"/>
              <a:t>institutions</a:t>
            </a:r>
            <a:r>
              <a:rPr lang="en-GB" sz="1600" b="0" dirty="0" smtClean="0"/>
              <a:t> for international finance and policy: MDBs/IMF/DFIs. </a:t>
            </a:r>
          </a:p>
          <a:p>
            <a:pPr>
              <a:spcAft>
                <a:spcPts val="1200"/>
              </a:spcAft>
            </a:pPr>
            <a:r>
              <a:rPr lang="en-GB" sz="1600" b="0" dirty="0" smtClean="0"/>
              <a:t>Collaboration of </a:t>
            </a:r>
            <a:r>
              <a:rPr lang="en-GB" sz="1600" i="1" dirty="0" smtClean="0"/>
              <a:t>central banks</a:t>
            </a:r>
            <a:r>
              <a:rPr lang="en-GB" sz="1600" b="0" dirty="0" smtClean="0"/>
              <a:t>, including NGFS. Collaboration of </a:t>
            </a:r>
            <a:r>
              <a:rPr lang="en-GB" sz="1600" i="1" dirty="0" smtClean="0"/>
              <a:t>finance ministries</a:t>
            </a:r>
            <a:r>
              <a:rPr lang="en-GB" sz="1600" b="0" dirty="0" smtClean="0"/>
              <a:t>, </a:t>
            </a:r>
            <a:r>
              <a:rPr lang="en-GB" sz="1600" b="0" dirty="0"/>
              <a:t>including Coalition of Finance </a:t>
            </a:r>
            <a:r>
              <a:rPr lang="en-GB" sz="1600" b="0" dirty="0" smtClean="0"/>
              <a:t>Ministers on Climate Action. </a:t>
            </a:r>
          </a:p>
          <a:p>
            <a:pPr>
              <a:spcAft>
                <a:spcPts val="1200"/>
              </a:spcAft>
            </a:pPr>
            <a:r>
              <a:rPr lang="en-GB" sz="1600" b="0" dirty="0"/>
              <a:t>WEF and </a:t>
            </a:r>
            <a:r>
              <a:rPr lang="en-GB" sz="1600" i="1" dirty="0"/>
              <a:t>private sector</a:t>
            </a:r>
            <a:r>
              <a:rPr lang="en-GB" sz="1600" b="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GB" sz="1600" b="0" dirty="0"/>
              <a:t>3 years of G7/G20 could be 3 years of </a:t>
            </a:r>
            <a:r>
              <a:rPr lang="en-GB" sz="1600" i="1" dirty="0"/>
              <a:t>acting together </a:t>
            </a:r>
            <a:r>
              <a:rPr lang="en-GB" sz="1600" b="0" dirty="0"/>
              <a:t>to make this a transformational decade. </a:t>
            </a:r>
          </a:p>
          <a:p>
            <a:pPr>
              <a:spcAft>
                <a:spcPts val="1200"/>
              </a:spcAft>
            </a:pPr>
            <a:endParaRPr lang="en-GB" sz="1600" b="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39312" y="5466677"/>
            <a:ext cx="11498192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Major events in 2021, including G7, G20 and COP26. Major opportunity for UK leadership</a:t>
            </a:r>
            <a:r>
              <a:rPr lang="en-GB" sz="1600" b="1" dirty="0" smtClean="0"/>
              <a:t>.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3786067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1" y="92978"/>
            <a:ext cx="10972800" cy="495423"/>
          </a:xfrm>
        </p:spPr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1" y="588401"/>
            <a:ext cx="11220448" cy="4258221"/>
          </a:xfrm>
        </p:spPr>
        <p:txBody>
          <a:bodyPr/>
          <a:lstStyle/>
          <a:p>
            <a:r>
              <a:rPr lang="en-GB" sz="1200" b="0" dirty="0"/>
              <a:t>BIS (2020). Central banks’ response to Covid-19 in advanced economies. BIS Bulletin: No 21.</a:t>
            </a:r>
          </a:p>
          <a:p>
            <a:r>
              <a:rPr lang="en-GB" sz="1200" b="0" dirty="0"/>
              <a:t>Bloomberg Green (2021). Lessons from the </a:t>
            </a:r>
            <a:r>
              <a:rPr lang="en-GB" sz="1200" b="0" dirty="0" err="1"/>
              <a:t>Sunshot</a:t>
            </a:r>
            <a:r>
              <a:rPr lang="en-GB" sz="1200" b="0" dirty="0"/>
              <a:t> Initiative.</a:t>
            </a:r>
          </a:p>
          <a:p>
            <a:r>
              <a:rPr lang="en-GB" sz="1200" b="0" dirty="0" err="1"/>
              <a:t>BloombergNEF</a:t>
            </a:r>
            <a:r>
              <a:rPr lang="en-GB" sz="1200" b="0" dirty="0"/>
              <a:t> (2019). A Behind the Scenes Take on Lithium-ion Battery Prices. </a:t>
            </a:r>
            <a:r>
              <a:rPr lang="en-GB" sz="1200" b="0" dirty="0">
                <a:hlinkClick r:id="rId2"/>
              </a:rPr>
              <a:t>https://about.bnef.com/blog/behind-scenes-take-lithium-ion-battery-prices/</a:t>
            </a:r>
            <a:endParaRPr lang="en-GB" sz="1200" b="0" dirty="0"/>
          </a:p>
          <a:p>
            <a:r>
              <a:rPr lang="en-GB" sz="1200" b="0" dirty="0" err="1"/>
              <a:t>Dikau</a:t>
            </a:r>
            <a:r>
              <a:rPr lang="en-GB" sz="1200" b="0" dirty="0"/>
              <a:t>, S. Robins, N, &amp; </a:t>
            </a:r>
            <a:r>
              <a:rPr lang="en-GB" sz="1200" b="0" dirty="0" err="1"/>
              <a:t>Volz</a:t>
            </a:r>
            <a:r>
              <a:rPr lang="en-GB" sz="1200" b="0" dirty="0"/>
              <a:t>, U (2020) </a:t>
            </a:r>
            <a:r>
              <a:rPr lang="en-GB" sz="1200" b="0" dirty="0">
                <a:hlinkClick r:id="rId3"/>
              </a:rPr>
              <a:t>Toolbox of Sustainable Crisis Response Measures by Central Banks &amp; Supervisors</a:t>
            </a:r>
            <a:endParaRPr lang="en-GB" sz="1200" b="0" dirty="0"/>
          </a:p>
          <a:p>
            <a:r>
              <a:rPr lang="en-GB" sz="1200" b="0" dirty="0"/>
              <a:t>Georgieva K (2020a) </a:t>
            </a:r>
            <a:r>
              <a:rPr lang="en-GB" sz="1200" b="0" dirty="0">
                <a:hlinkClick r:id="rId4"/>
              </a:rPr>
              <a:t>Transcript of International Monetary Fund Managing Director </a:t>
            </a:r>
            <a:r>
              <a:rPr lang="en-GB" sz="1200" b="0" dirty="0" err="1">
                <a:hlinkClick r:id="rId4"/>
              </a:rPr>
              <a:t>Kristalina</a:t>
            </a:r>
            <a:r>
              <a:rPr lang="en-GB" sz="1200" b="0" dirty="0">
                <a:hlinkClick r:id="rId4"/>
              </a:rPr>
              <a:t> Georgieva's Opening Press Conference, 2020 Annual Meetings.</a:t>
            </a:r>
            <a:endParaRPr lang="en-GB" sz="1200" b="0" dirty="0"/>
          </a:p>
          <a:p>
            <a:r>
              <a:rPr lang="en-GB" sz="1200" b="0" dirty="0"/>
              <a:t>Georgieva K (2020b) Continued Strong Policy Action to Combat Uncertainty.</a:t>
            </a:r>
          </a:p>
          <a:p>
            <a:r>
              <a:rPr lang="en-US" sz="1200" b="0" dirty="0"/>
              <a:t>Hepburn, C., O’Callaghan, B., Stern, N., </a:t>
            </a:r>
            <a:r>
              <a:rPr lang="en-US" sz="1200" b="0" dirty="0" err="1"/>
              <a:t>Stiglitz</a:t>
            </a:r>
            <a:r>
              <a:rPr lang="en-US" sz="1200" b="0" dirty="0"/>
              <a:t>, J., &amp; </a:t>
            </a:r>
            <a:r>
              <a:rPr lang="en-US" sz="1200" b="0" dirty="0" err="1"/>
              <a:t>Zenghelis</a:t>
            </a:r>
            <a:r>
              <a:rPr lang="en-US" sz="1200" b="0" dirty="0"/>
              <a:t>, D. (2020). Will COVID-19 fiscal recovery packages accelerate or retard progress on climate change?, Oxford Review of Economic Policy, 36(Supplement_1), S359–S381. </a:t>
            </a:r>
            <a:endParaRPr lang="en-GB" sz="1200" b="0" dirty="0"/>
          </a:p>
          <a:p>
            <a:r>
              <a:rPr lang="en-GB" sz="1200" b="0" dirty="0"/>
              <a:t>IEA (2020). Global EV Outlook 2020. Paris, IEA. </a:t>
            </a:r>
          </a:p>
          <a:p>
            <a:r>
              <a:rPr lang="en-GB" sz="1200" b="0" dirty="0"/>
              <a:t>International Monetary Fund (2020a). </a:t>
            </a:r>
            <a:r>
              <a:rPr lang="en-GB" sz="1200" b="0" dirty="0">
                <a:hlinkClick r:id="rId5"/>
              </a:rPr>
              <a:t>Fiscal monitor: Policies for the recovery</a:t>
            </a:r>
            <a:r>
              <a:rPr lang="en-GB" sz="1200" b="0" dirty="0"/>
              <a:t>.</a:t>
            </a:r>
          </a:p>
          <a:p>
            <a:r>
              <a:rPr lang="en-GB" sz="1200" b="0" dirty="0"/>
              <a:t>International Monetary Fund (2020b). G-20 Surveillance Note. G-20 Leaders’ Summit November 21–22, 2020.</a:t>
            </a:r>
          </a:p>
          <a:p>
            <a:r>
              <a:rPr lang="en-GB" sz="1200" b="0" dirty="0"/>
              <a:t>IPCC (2018). Special Report: Global Warming of 1.5 ºC.</a:t>
            </a:r>
          </a:p>
          <a:p>
            <a:r>
              <a:rPr lang="en-GB" sz="1200" b="0" dirty="0"/>
              <a:t>IRENA (2020a). Renewable capacity highlights. Abu Dhabi, International Renewable Energy Agency.</a:t>
            </a:r>
          </a:p>
          <a:p>
            <a:r>
              <a:rPr lang="en-GB" sz="1200" b="0" dirty="0"/>
              <a:t>IRENA (2020b). Renewable Power Generation Costs in 2019. Abu Dhabi, International Renewable Energy Agency.</a:t>
            </a:r>
          </a:p>
          <a:p>
            <a:r>
              <a:rPr lang="en-GB" sz="1200" b="0" dirty="0"/>
              <a:t>McKinsey (2016). Poorer than their Parents? Flat or Falling Incomes in Advanced Economies. McKinsey Global Institute.</a:t>
            </a:r>
          </a:p>
          <a:p>
            <a:r>
              <a:rPr lang="en-GB" sz="1200" b="0" dirty="0"/>
              <a:t>New Climate Economy (2014). Technical note: Infrastructure investment needs of a low-carbon scenario.</a:t>
            </a:r>
          </a:p>
          <a:p>
            <a:r>
              <a:rPr lang="en-GB" sz="1200" b="0" dirty="0"/>
              <a:t>New Climate Economy (2018). Unlocking the inclusive growth story of the 21st century.</a:t>
            </a:r>
          </a:p>
          <a:p>
            <a:r>
              <a:rPr lang="en-GB" sz="1200" b="0" dirty="0"/>
              <a:t>OECD (2018). Opportunities for All: A Framework for Policy Action on Inclusive Growth.</a:t>
            </a:r>
          </a:p>
          <a:p>
            <a:r>
              <a:rPr lang="en-GB" sz="1200" b="0" dirty="0"/>
              <a:t>OECD (2020) OECD Economic Outlook, December 2020.</a:t>
            </a:r>
          </a:p>
          <a:p>
            <a:r>
              <a:rPr lang="en-GB" sz="1200" b="0" dirty="0"/>
              <a:t>Robins, N. (2020) </a:t>
            </a:r>
            <a:r>
              <a:rPr lang="en-GB" sz="1200" b="0" dirty="0">
                <a:hlinkClick r:id="rId6"/>
              </a:rPr>
              <a:t>The Road to Net-Zero Finance, December 2020</a:t>
            </a:r>
            <a:r>
              <a:rPr lang="en-GB" sz="1200" b="0" dirty="0"/>
              <a:t>. Report for the UK Climate Change Committee</a:t>
            </a:r>
          </a:p>
          <a:p>
            <a:r>
              <a:rPr lang="en-GB" sz="1200" b="0" dirty="0"/>
              <a:t>Stern, N. (2015). Why Are We Waiting? The Logic, Urgency and Promise of Tackling Climate Change. MIT Press.</a:t>
            </a:r>
          </a:p>
          <a:p>
            <a:r>
              <a:rPr lang="en-GB" sz="1200" b="0" dirty="0"/>
              <a:t>World Bank (2020a). </a:t>
            </a:r>
            <a:r>
              <a:rPr lang="en-GB" sz="1200" b="0" dirty="0">
                <a:hlinkClick r:id="rId7"/>
              </a:rPr>
              <a:t>COVID-19 to Add as Many as 150 Million Extreme Poor by 2021</a:t>
            </a:r>
            <a:endParaRPr lang="en-GB" sz="1200" b="0" dirty="0"/>
          </a:p>
          <a:p>
            <a:r>
              <a:rPr lang="en-GB" sz="1200" b="0" dirty="0"/>
              <a:t>World Bank (2020b). Global Monthly: November 2020. </a:t>
            </a:r>
          </a:p>
        </p:txBody>
      </p:sp>
    </p:spTree>
    <p:extLst>
      <p:ext uri="{BB962C8B-B14F-4D97-AF65-F5344CB8AC3E}">
        <p14:creationId xmlns:p14="http://schemas.microsoft.com/office/powerpoint/2010/main" val="1965533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1" y="401021"/>
            <a:ext cx="10972800" cy="495423"/>
          </a:xfrm>
        </p:spPr>
        <p:txBody>
          <a:bodyPr/>
          <a:lstStyle/>
          <a:p>
            <a:r>
              <a:rPr lang="en-GB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1" y="1244394"/>
            <a:ext cx="9837554" cy="3683193"/>
          </a:xfrm>
        </p:spPr>
        <p:txBody>
          <a:bodyPr/>
          <a:lstStyle/>
          <a:p>
            <a:r>
              <a:rPr lang="en-GB" sz="2400" dirty="0">
                <a:solidFill>
                  <a:schemeClr val="tx2"/>
                </a:solidFill>
              </a:rPr>
              <a:t>The pre-COVID context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pPr>
              <a:spcAft>
                <a:spcPts val="0"/>
              </a:spcAft>
            </a:pPr>
            <a:r>
              <a:rPr lang="en-GB" sz="2400" b="0" dirty="0"/>
              <a:t>The COVID pandemic</a:t>
            </a:r>
          </a:p>
          <a:p>
            <a:pPr marL="0" indent="0">
              <a:spcAft>
                <a:spcPts val="0"/>
              </a:spcAft>
              <a:buNone/>
            </a:pPr>
            <a:endParaRPr lang="en-GB" sz="2400" b="0" dirty="0"/>
          </a:p>
          <a:p>
            <a:pPr>
              <a:spcAft>
                <a:spcPts val="0"/>
              </a:spcAft>
            </a:pPr>
            <a:r>
              <a:rPr lang="en-GB" sz="2400" b="0" dirty="0" smtClean="0"/>
              <a:t>Actions </a:t>
            </a:r>
            <a:r>
              <a:rPr lang="en-GB" sz="2400" b="0" dirty="0"/>
              <a:t>for growth and recovery</a:t>
            </a:r>
            <a:endParaRPr lang="en-GB" sz="2400" b="0" dirty="0">
              <a:latin typeface="+mj-lt"/>
            </a:endParaRPr>
          </a:p>
          <a:p>
            <a:pPr marL="0" indent="0">
              <a:spcAft>
                <a:spcPts val="0"/>
              </a:spcAft>
              <a:buNone/>
            </a:pPr>
            <a:endParaRPr lang="en-GB" sz="2400" b="0" dirty="0">
              <a:latin typeface="+mj-lt"/>
            </a:endParaRPr>
          </a:p>
          <a:p>
            <a:pPr>
              <a:spcAft>
                <a:spcPts val="0"/>
              </a:spcAft>
            </a:pPr>
            <a:r>
              <a:rPr lang="en-GB" sz="2400" b="0" dirty="0"/>
              <a:t>Working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Brown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67" b="1" i="0" u="none" strike="noStrike" kern="1200" cap="none" spc="0" normalizeH="0" baseline="0" noProof="0" dirty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Brow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1749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512" y="1090364"/>
            <a:ext cx="11102847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Low growth and </a:t>
            </a:r>
            <a:r>
              <a:rPr lang="en-GB" sz="1600" b="1" i="1" dirty="0"/>
              <a:t>productivity</a:t>
            </a:r>
            <a:r>
              <a:rPr lang="en-GB" sz="1600" dirty="0"/>
              <a:t> slowdown, especially in advanced economies. Recognised investment deficiency relative to savings.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Rising </a:t>
            </a:r>
            <a:r>
              <a:rPr lang="en-GB" sz="1600" b="1" i="1" dirty="0"/>
              <a:t>inequality </a:t>
            </a:r>
            <a:r>
              <a:rPr lang="en-GB" sz="1600" dirty="0"/>
              <a:t>in many </a:t>
            </a:r>
            <a:r>
              <a:rPr lang="en-GB" sz="1600" dirty="0" smtClean="0"/>
              <a:t>nations. Erosion </a:t>
            </a:r>
            <a:r>
              <a:rPr lang="en-GB" sz="1600" dirty="0"/>
              <a:t>of confidence in government, and political and social </a:t>
            </a:r>
            <a:r>
              <a:rPr lang="en-GB" sz="1600" dirty="0" smtClean="0"/>
              <a:t>processes. Problems with </a:t>
            </a:r>
            <a:r>
              <a:rPr lang="en-GB" sz="1600" b="1" i="1" dirty="0"/>
              <a:t>social </a:t>
            </a:r>
            <a:r>
              <a:rPr lang="en-GB" sz="1600" b="1" i="1" dirty="0" smtClean="0"/>
              <a:t>cohesion</a:t>
            </a:r>
            <a:r>
              <a:rPr lang="en-GB" sz="1600" dirty="0" smtClean="0"/>
              <a:t>: rise of populism in some countries.</a:t>
            </a:r>
            <a:endParaRPr lang="en-GB" sz="16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 smtClean="0"/>
              <a:t>Intense </a:t>
            </a:r>
            <a:r>
              <a:rPr lang="en-GB" sz="1600" dirty="0"/>
              <a:t>discussion around drivers of these trends, including impacts of globalisation on advanced nations. Likely to be a combination of many interrelated factors.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b="1" i="1" dirty="0"/>
              <a:t>Fragility</a:t>
            </a:r>
            <a:r>
              <a:rPr lang="en-GB" sz="1600" dirty="0"/>
              <a:t>, including in </a:t>
            </a:r>
            <a:r>
              <a:rPr lang="en-GB" sz="1600" dirty="0" smtClean="0"/>
              <a:t>relation to </a:t>
            </a:r>
            <a:r>
              <a:rPr lang="en-GB" sz="1600" dirty="0"/>
              <a:t>pandemics, climate and biodiversity.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b="1" i="1" dirty="0" smtClean="0">
                <a:ea typeface="Times New Roman" panose="02020603050405020304" pitchFamily="18" charset="0"/>
              </a:rPr>
              <a:t>Climate </a:t>
            </a:r>
            <a:r>
              <a:rPr lang="en-GB" sz="1600" b="1" i="1" dirty="0">
                <a:ea typeface="Times New Roman" panose="02020603050405020304" pitchFamily="18" charset="0"/>
              </a:rPr>
              <a:t>has become macro-critical </a:t>
            </a:r>
            <a:r>
              <a:rPr lang="en-GB" sz="1600" dirty="0">
                <a:ea typeface="Times New Roman" panose="02020603050405020304" pitchFamily="18" charset="0"/>
              </a:rPr>
              <a:t>in the last few </a:t>
            </a:r>
            <a:r>
              <a:rPr lang="en-GB" sz="1600" dirty="0" smtClean="0">
                <a:ea typeface="Times New Roman" panose="02020603050405020304" pitchFamily="18" charset="0"/>
              </a:rPr>
              <a:t>years.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ea typeface="Times New Roman" panose="02020603050405020304" pitchFamily="18" charset="0"/>
              </a:rPr>
              <a:t>But </a:t>
            </a:r>
            <a:r>
              <a:rPr lang="en-GB" sz="1600" dirty="0">
                <a:ea typeface="Times New Roman" panose="02020603050405020304" pitchFamily="18" charset="0"/>
              </a:rPr>
              <a:t>current economic analyses- in particular, integrated assessment models (IAMs)- </a:t>
            </a:r>
            <a:r>
              <a:rPr lang="en-GB" sz="1600" b="1" i="1" dirty="0">
                <a:ea typeface="Times New Roman" panose="02020603050405020304" pitchFamily="18" charset="0"/>
              </a:rPr>
              <a:t>underestimate</a:t>
            </a:r>
            <a:r>
              <a:rPr lang="en-GB" sz="1600" dirty="0">
                <a:ea typeface="Times New Roman" panose="02020603050405020304" pitchFamily="18" charset="0"/>
              </a:rPr>
              <a:t> the potential future </a:t>
            </a:r>
            <a:r>
              <a:rPr lang="en-GB" sz="1600" b="1" i="1" dirty="0">
                <a:ea typeface="Times New Roman" panose="02020603050405020304" pitchFamily="18" charset="0"/>
              </a:rPr>
              <a:t>risks</a:t>
            </a:r>
            <a:r>
              <a:rPr lang="en-GB" sz="1600" dirty="0">
                <a:ea typeface="Times New Roman" panose="02020603050405020304" pitchFamily="18" charset="0"/>
              </a:rPr>
              <a:t> of climate change, the falling </a:t>
            </a:r>
            <a:r>
              <a:rPr lang="en-GB" sz="1600" b="1" i="1" dirty="0">
                <a:ea typeface="Times New Roman" panose="02020603050405020304" pitchFamily="18" charset="0"/>
              </a:rPr>
              <a:t>costs</a:t>
            </a:r>
            <a:r>
              <a:rPr lang="en-GB" sz="1600" dirty="0">
                <a:ea typeface="Times New Roman" panose="02020603050405020304" pitchFamily="18" charset="0"/>
              </a:rPr>
              <a:t> of action and the wider </a:t>
            </a:r>
            <a:r>
              <a:rPr lang="en-GB" sz="1600" b="1" i="1" dirty="0">
                <a:ea typeface="Times New Roman" panose="02020603050405020304" pitchFamily="18" charset="0"/>
              </a:rPr>
              <a:t>benefits</a:t>
            </a:r>
            <a:r>
              <a:rPr lang="en-GB" sz="1600" dirty="0">
                <a:ea typeface="Times New Roman" panose="02020603050405020304" pitchFamily="18" charset="0"/>
              </a:rPr>
              <a:t> of a transition to low-carbon growth.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FDA568B-2B2D-4A85-9938-1AA24DF304DD}"/>
              </a:ext>
            </a:extLst>
          </p:cNvPr>
          <p:cNvSpPr txBox="1">
            <a:spLocks/>
          </p:cNvSpPr>
          <p:nvPr/>
        </p:nvSpPr>
        <p:spPr>
          <a:xfrm>
            <a:off x="109460" y="108118"/>
            <a:ext cx="10972800" cy="495423"/>
          </a:xfrm>
          <a:prstGeom prst="rect">
            <a:avLst/>
          </a:prstGeom>
        </p:spPr>
        <p:txBody>
          <a:bodyPr/>
          <a:lstStyle>
            <a:lvl1pPr algn="l" defTabSz="1219170" rtl="0" eaLnBrk="1" latinLnBrk="0" hangingPunct="1">
              <a:spcBef>
                <a:spcPct val="0"/>
              </a:spcBef>
              <a:buNone/>
              <a:defRPr sz="2933" b="1" kern="1200" spc="-8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The dangers and fragilities of the pre-COVID growth path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1BDA95-6CA6-44E6-AA00-8C18D934DF93}"/>
              </a:ext>
            </a:extLst>
          </p:cNvPr>
          <p:cNvSpPr txBox="1"/>
          <p:nvPr/>
        </p:nvSpPr>
        <p:spPr>
          <a:xfrm>
            <a:off x="315499" y="5180394"/>
            <a:ext cx="11512875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GB" sz="1600" b="1" dirty="0">
                <a:solidFill>
                  <a:srgbClr val="2E3052"/>
                </a:solidFill>
              </a:rPr>
              <a:t>The COVID pandemic has </a:t>
            </a:r>
            <a:r>
              <a:rPr lang="en-GB" sz="1600" b="1" dirty="0" smtClean="0">
                <a:solidFill>
                  <a:srgbClr val="2E3052"/>
                </a:solidFill>
              </a:rPr>
              <a:t>highlighted </a:t>
            </a:r>
            <a:r>
              <a:rPr lang="en-GB" sz="1600" b="1" dirty="0">
                <a:solidFill>
                  <a:srgbClr val="2E3052"/>
                </a:solidFill>
              </a:rPr>
              <a:t>dangers and fragilities that had been building </a:t>
            </a:r>
          </a:p>
          <a:p>
            <a:pPr lvl="0" algn="ctr"/>
            <a:r>
              <a:rPr lang="en-GB" sz="1600" b="1" dirty="0">
                <a:solidFill>
                  <a:srgbClr val="2E3052"/>
                </a:solidFill>
              </a:rPr>
              <a:t>in the global economy, society and planet. </a:t>
            </a:r>
          </a:p>
        </p:txBody>
      </p:sp>
    </p:spTree>
    <p:extLst>
      <p:ext uri="{BB962C8B-B14F-4D97-AF65-F5344CB8AC3E}">
        <p14:creationId xmlns:p14="http://schemas.microsoft.com/office/powerpoint/2010/main" val="1944396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9184" y="758441"/>
            <a:ext cx="536773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The science is </a:t>
            </a:r>
            <a:r>
              <a:rPr lang="en-US" sz="1600" b="1" i="1" dirty="0" smtClean="0"/>
              <a:t>robust</a:t>
            </a:r>
            <a:r>
              <a:rPr lang="en-US" sz="1600" dirty="0" smtClean="0"/>
              <a:t>; evidence </a:t>
            </a:r>
            <a:r>
              <a:rPr lang="en-US" sz="1600" dirty="0"/>
              <a:t>grows ever </a:t>
            </a:r>
            <a:r>
              <a:rPr lang="en-US" sz="1600" dirty="0" smtClean="0"/>
              <a:t>stronger. </a:t>
            </a:r>
            <a:endParaRPr lang="en-US" sz="16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i="1" dirty="0">
                <a:solidFill>
                  <a:srgbClr val="2E3052"/>
                </a:solidFill>
                <a:latin typeface="Century Gothic"/>
              </a:rPr>
              <a:t>Effects coming through at greater speed, scale and intensity than anticipated. </a:t>
            </a:r>
            <a:r>
              <a:rPr lang="en-GB" sz="1600" dirty="0">
                <a:solidFill>
                  <a:srgbClr val="2E3052"/>
                </a:solidFill>
                <a:latin typeface="Century Gothic"/>
              </a:rPr>
              <a:t>Tipping points increasingly concerning (West Antarctic and Greenland ice sheets, Amazon rainforest)</a:t>
            </a:r>
            <a:r>
              <a:rPr lang="en-US" sz="1600" dirty="0">
                <a:solidFill>
                  <a:srgbClr val="2E3052"/>
                </a:solidFill>
                <a:latin typeface="Century Gothic"/>
              </a:rPr>
              <a:t>. Immense </a:t>
            </a:r>
            <a:r>
              <a:rPr lang="en-GB" sz="1600" dirty="0"/>
              <a:t>risks to lives and livelihoods across the world.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b="1" i="1" dirty="0">
                <a:solidFill>
                  <a:srgbClr val="2E3052"/>
                </a:solidFill>
                <a:latin typeface="Century Gothic"/>
              </a:rPr>
              <a:t>Already ~</a:t>
            </a:r>
            <a:r>
              <a:rPr lang="en-GB" sz="1600" b="1" i="1" dirty="0" smtClean="0">
                <a:solidFill>
                  <a:srgbClr val="2E3052"/>
                </a:solidFill>
                <a:latin typeface="Century Gothic"/>
              </a:rPr>
              <a:t>1.1</a:t>
            </a:r>
            <a:r>
              <a:rPr lang="en-GB" sz="1600" b="1" i="1" baseline="30000" dirty="0">
                <a:solidFill>
                  <a:srgbClr val="2E3052"/>
                </a:solidFill>
              </a:rPr>
              <a:t>o</a:t>
            </a:r>
            <a:r>
              <a:rPr lang="en-GB" sz="1600" b="1" i="1" dirty="0">
                <a:solidFill>
                  <a:srgbClr val="2E3052"/>
                </a:solidFill>
              </a:rPr>
              <a:t>C </a:t>
            </a:r>
            <a:r>
              <a:rPr lang="en-GB" sz="1600" b="1" i="1" dirty="0">
                <a:solidFill>
                  <a:srgbClr val="2E3052"/>
                </a:solidFill>
                <a:latin typeface="Century Gothic"/>
              </a:rPr>
              <a:t>temperature increase. Have not seen &gt;</a:t>
            </a:r>
            <a:r>
              <a:rPr lang="en-GB" sz="1600" b="1" i="1" dirty="0" smtClean="0">
                <a:solidFill>
                  <a:srgbClr val="2E3052"/>
                </a:solidFill>
                <a:latin typeface="Century Gothic"/>
              </a:rPr>
              <a:t>3</a:t>
            </a:r>
            <a:r>
              <a:rPr lang="en-GB" sz="1600" b="1" i="1" baseline="30000" dirty="0" smtClean="0">
                <a:solidFill>
                  <a:srgbClr val="2E3052"/>
                </a:solidFill>
                <a:latin typeface="Century Gothic"/>
              </a:rPr>
              <a:t>o</a:t>
            </a:r>
            <a:r>
              <a:rPr lang="en-GB" sz="1600" b="1" i="1" dirty="0" smtClean="0">
                <a:solidFill>
                  <a:srgbClr val="2E3052"/>
                </a:solidFill>
                <a:latin typeface="Century Gothic"/>
              </a:rPr>
              <a:t>C </a:t>
            </a:r>
            <a:r>
              <a:rPr lang="en-GB" sz="1600" b="1" i="1" dirty="0">
                <a:solidFill>
                  <a:srgbClr val="2E3052"/>
                </a:solidFill>
                <a:latin typeface="Century Gothic"/>
              </a:rPr>
              <a:t>for around 3 million years (when, e.g., sea levels were 10-20m higher).</a:t>
            </a:r>
            <a:endParaRPr lang="en-US" sz="1600" i="1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a typeface="Times New Roman" panose="02020603050405020304" pitchFamily="18" charset="0"/>
              </a:rPr>
              <a:t>The </a:t>
            </a:r>
            <a:r>
              <a:rPr lang="en-GB" sz="1600" dirty="0">
                <a:ea typeface="Times New Roman" panose="02020603050405020304" pitchFamily="18" charset="0"/>
              </a:rPr>
              <a:t>2</a:t>
            </a:r>
            <a:r>
              <a:rPr lang="en-GB" sz="1600" baseline="30000" dirty="0" smtClean="0">
                <a:solidFill>
                  <a:srgbClr val="2E3052"/>
                </a:solidFill>
              </a:rPr>
              <a:t>o</a:t>
            </a:r>
            <a:r>
              <a:rPr lang="en-GB" sz="1600" dirty="0" smtClean="0">
                <a:solidFill>
                  <a:srgbClr val="2E3052"/>
                </a:solidFill>
              </a:rPr>
              <a:t>C </a:t>
            </a:r>
            <a:r>
              <a:rPr lang="en-US" sz="1600" dirty="0" smtClean="0">
                <a:ea typeface="Times New Roman" panose="02020603050405020304" pitchFamily="18" charset="0"/>
              </a:rPr>
              <a:t>challenge </a:t>
            </a:r>
            <a:r>
              <a:rPr lang="en-US" sz="1600" dirty="0">
                <a:ea typeface="Times New Roman" panose="02020603050405020304" pitchFamily="18" charset="0"/>
              </a:rPr>
              <a:t>is to accelerate action across the whole economy to 2030 to close the gap. Must peak emissions in next few years and go to “net zero” in next 50-60 years. </a:t>
            </a:r>
            <a:r>
              <a:rPr lang="en-GB" sz="1600" dirty="0" smtClean="0">
                <a:ea typeface="Times New Roman" panose="02020603050405020304" pitchFamily="18" charset="0"/>
              </a:rPr>
              <a:t>For 1.5</a:t>
            </a:r>
            <a:r>
              <a:rPr lang="en-GB" sz="1600" baseline="30000" dirty="0" smtClean="0">
                <a:solidFill>
                  <a:srgbClr val="2E3052"/>
                </a:solidFill>
              </a:rPr>
              <a:t>o</a:t>
            </a:r>
            <a:r>
              <a:rPr lang="en-GB" sz="1600" dirty="0" smtClean="0">
                <a:solidFill>
                  <a:srgbClr val="2E3052"/>
                </a:solidFill>
              </a:rPr>
              <a:t>C</a:t>
            </a:r>
            <a:r>
              <a:rPr lang="en-GB" sz="1600" dirty="0" smtClean="0">
                <a:ea typeface="Times New Roman" panose="02020603050405020304" pitchFamily="18" charset="0"/>
              </a:rPr>
              <a:t> </a:t>
            </a:r>
            <a:r>
              <a:rPr lang="en-GB" sz="1600" dirty="0">
                <a:ea typeface="Times New Roman" panose="02020603050405020304" pitchFamily="18" charset="0"/>
              </a:rPr>
              <a:t>need to peak now and go to net zero by 2050.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FDA568B-2B2D-4A85-9938-1AA24DF304DD}"/>
              </a:ext>
            </a:extLst>
          </p:cNvPr>
          <p:cNvSpPr txBox="1">
            <a:spLocks/>
          </p:cNvSpPr>
          <p:nvPr/>
        </p:nvSpPr>
        <p:spPr>
          <a:xfrm>
            <a:off x="109460" y="108118"/>
            <a:ext cx="10972800" cy="495423"/>
          </a:xfrm>
          <a:prstGeom prst="rect">
            <a:avLst/>
          </a:prstGeom>
        </p:spPr>
        <p:txBody>
          <a:bodyPr/>
          <a:lstStyle>
            <a:lvl1pPr algn="l" defTabSz="1219170" rtl="0" eaLnBrk="1" latinLnBrk="0" hangingPunct="1">
              <a:spcBef>
                <a:spcPct val="0"/>
              </a:spcBef>
              <a:buNone/>
              <a:defRPr sz="2933" b="1" kern="1200" spc="-8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Dangers of climate and the scale of the response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4F0C01C-B7A6-4963-A314-00DE50851EBA}"/>
              </a:ext>
            </a:extLst>
          </p:cNvPr>
          <p:cNvGrpSpPr/>
          <p:nvPr/>
        </p:nvGrpSpPr>
        <p:grpSpPr>
          <a:xfrm>
            <a:off x="5413472" y="680407"/>
            <a:ext cx="6956091" cy="4043968"/>
            <a:chOff x="1663608" y="754278"/>
            <a:chExt cx="5892753" cy="334537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34D9678-3C68-4EBF-87D3-0F1791C09604}"/>
                </a:ext>
              </a:extLst>
            </p:cNvPr>
            <p:cNvGrpSpPr/>
            <p:nvPr/>
          </p:nvGrpSpPr>
          <p:grpSpPr>
            <a:xfrm>
              <a:off x="1663608" y="754278"/>
              <a:ext cx="5892753" cy="3130364"/>
              <a:chOff x="1597158" y="1525136"/>
              <a:chExt cx="9473363" cy="4573555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C8DF254-719B-417D-A4B7-4627D798C581}"/>
                  </a:ext>
                </a:extLst>
              </p:cNvPr>
              <p:cNvCxnSpPr/>
              <p:nvPr/>
            </p:nvCxnSpPr>
            <p:spPr>
              <a:xfrm flipV="1">
                <a:off x="2687198" y="2532601"/>
                <a:ext cx="1823793" cy="324566"/>
              </a:xfrm>
              <a:prstGeom prst="line">
                <a:avLst/>
              </a:prstGeom>
              <a:ln w="25400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C54B3CEC-7E5F-4604-BEAA-96A8767CAB19}"/>
                  </a:ext>
                </a:extLst>
              </p:cNvPr>
              <p:cNvGrpSpPr/>
              <p:nvPr/>
            </p:nvGrpSpPr>
            <p:grpSpPr>
              <a:xfrm>
                <a:off x="1627773" y="1525136"/>
                <a:ext cx="8587529" cy="4573555"/>
                <a:chOff x="-171220" y="921406"/>
                <a:chExt cx="7047411" cy="3404935"/>
              </a:xfrm>
            </p:grpSpPr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E6289DE6-1504-49B4-9A8E-693EEBD04437}"/>
                    </a:ext>
                  </a:extLst>
                </p:cNvPr>
                <p:cNvCxnSpPr/>
                <p:nvPr/>
              </p:nvCxnSpPr>
              <p:spPr>
                <a:xfrm>
                  <a:off x="450376" y="955343"/>
                  <a:ext cx="0" cy="311169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7038AB1E-F381-4A84-ABB8-72042F9D54F4}"/>
                    </a:ext>
                  </a:extLst>
                </p:cNvPr>
                <p:cNvCxnSpPr/>
                <p:nvPr/>
              </p:nvCxnSpPr>
              <p:spPr>
                <a:xfrm>
                  <a:off x="450376" y="4067036"/>
                  <a:ext cx="618958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094B05E5-5346-4423-916F-70C39C471245}"/>
                    </a:ext>
                  </a:extLst>
                </p:cNvPr>
                <p:cNvSpPr/>
                <p:nvPr/>
              </p:nvSpPr>
              <p:spPr>
                <a:xfrm>
                  <a:off x="-171220" y="3098551"/>
                  <a:ext cx="607946" cy="159744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</a:t>
                  </a: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C6129D0F-7281-41BF-82E5-783A6602E088}"/>
                    </a:ext>
                  </a:extLst>
                </p:cNvPr>
                <p:cNvSpPr/>
                <p:nvPr/>
              </p:nvSpPr>
              <p:spPr>
                <a:xfrm>
                  <a:off x="-171219" y="3533979"/>
                  <a:ext cx="607946" cy="159744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10</a:t>
                  </a:r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0A9502C8-A8E6-452D-9C61-9779C730C213}"/>
                    </a:ext>
                  </a:extLst>
                </p:cNvPr>
                <p:cNvSpPr/>
                <p:nvPr/>
              </p:nvSpPr>
              <p:spPr>
                <a:xfrm>
                  <a:off x="81885" y="3985150"/>
                  <a:ext cx="272955" cy="144000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9B8228F-ABA6-4C94-B3B1-CD62DB8DFBE1}"/>
                    </a:ext>
                  </a:extLst>
                </p:cNvPr>
                <p:cNvSpPr/>
                <p:nvPr/>
              </p:nvSpPr>
              <p:spPr>
                <a:xfrm>
                  <a:off x="-98172" y="2663122"/>
                  <a:ext cx="493954" cy="159744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30</a:t>
                  </a: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8103FF9B-85BF-461E-8125-629C97EA2B41}"/>
                    </a:ext>
                  </a:extLst>
                </p:cNvPr>
                <p:cNvSpPr/>
                <p:nvPr/>
              </p:nvSpPr>
              <p:spPr>
                <a:xfrm>
                  <a:off x="-98172" y="2215956"/>
                  <a:ext cx="493954" cy="159744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40</a:t>
                  </a: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A783E11C-5585-470F-B3AD-994BC177E656}"/>
                    </a:ext>
                  </a:extLst>
                </p:cNvPr>
                <p:cNvSpPr/>
                <p:nvPr/>
              </p:nvSpPr>
              <p:spPr>
                <a:xfrm>
                  <a:off x="-98172" y="1792263"/>
                  <a:ext cx="493954" cy="159744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50</a:t>
                  </a:r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EDF06AE0-7A92-42B1-BF85-4C7E98201673}"/>
                    </a:ext>
                  </a:extLst>
                </p:cNvPr>
                <p:cNvSpPr/>
                <p:nvPr/>
              </p:nvSpPr>
              <p:spPr>
                <a:xfrm>
                  <a:off x="-98172" y="1356835"/>
                  <a:ext cx="493954" cy="159744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60</a:t>
                  </a: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FC69E85E-870E-42FD-B20C-730EBB8CD9A3}"/>
                    </a:ext>
                  </a:extLst>
                </p:cNvPr>
                <p:cNvSpPr/>
                <p:nvPr/>
              </p:nvSpPr>
              <p:spPr>
                <a:xfrm>
                  <a:off x="-98172" y="921406"/>
                  <a:ext cx="493954" cy="159744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70</a:t>
                  </a: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D64B300E-BF3F-4A4C-A3E0-D275FC8707BF}"/>
                    </a:ext>
                  </a:extLst>
                </p:cNvPr>
                <p:cNvSpPr/>
                <p:nvPr/>
              </p:nvSpPr>
              <p:spPr>
                <a:xfrm>
                  <a:off x="204712" y="4142798"/>
                  <a:ext cx="532263" cy="183543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2015</a:t>
                  </a: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127129BB-0BCD-4BB2-98EA-5BE9F725935D}"/>
                    </a:ext>
                  </a:extLst>
                </p:cNvPr>
                <p:cNvSpPr/>
                <p:nvPr/>
              </p:nvSpPr>
              <p:spPr>
                <a:xfrm>
                  <a:off x="1081743" y="4131425"/>
                  <a:ext cx="532263" cy="183543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2020</a:t>
                  </a:r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52AD7661-98E1-4FC5-A0C5-C2E53643955C}"/>
                    </a:ext>
                  </a:extLst>
                </p:cNvPr>
                <p:cNvSpPr/>
                <p:nvPr/>
              </p:nvSpPr>
              <p:spPr>
                <a:xfrm>
                  <a:off x="1958774" y="4131425"/>
                  <a:ext cx="532263" cy="183543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2030</a:t>
                  </a:r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5AEB5A55-F7BD-4101-A4D8-967231B65F93}"/>
                    </a:ext>
                  </a:extLst>
                </p:cNvPr>
                <p:cNvSpPr/>
                <p:nvPr/>
              </p:nvSpPr>
              <p:spPr>
                <a:xfrm>
                  <a:off x="2835805" y="4131425"/>
                  <a:ext cx="532263" cy="183543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2040</a:t>
                  </a:r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65C4818B-8DD2-4713-8351-A0F926C24D22}"/>
                    </a:ext>
                  </a:extLst>
                </p:cNvPr>
                <p:cNvSpPr/>
                <p:nvPr/>
              </p:nvSpPr>
              <p:spPr>
                <a:xfrm>
                  <a:off x="3712836" y="4131425"/>
                  <a:ext cx="532263" cy="183543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2050</a:t>
                  </a:r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3EDB773A-07F9-422B-8E7F-E8A6AACA5EED}"/>
                    </a:ext>
                  </a:extLst>
                </p:cNvPr>
                <p:cNvSpPr/>
                <p:nvPr/>
              </p:nvSpPr>
              <p:spPr>
                <a:xfrm>
                  <a:off x="4589867" y="4131425"/>
                  <a:ext cx="532263" cy="183543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2060</a:t>
                  </a:r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3E5A34CF-F7E1-4C0E-A4F0-E9E396E6B17D}"/>
                    </a:ext>
                  </a:extLst>
                </p:cNvPr>
                <p:cNvSpPr/>
                <p:nvPr/>
              </p:nvSpPr>
              <p:spPr>
                <a:xfrm>
                  <a:off x="5466898" y="4131425"/>
                  <a:ext cx="532263" cy="183543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2070</a:t>
                  </a:r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E8A2ED26-0945-45DB-A09E-BBDE11111251}"/>
                    </a:ext>
                  </a:extLst>
                </p:cNvPr>
                <p:cNvSpPr/>
                <p:nvPr/>
              </p:nvSpPr>
              <p:spPr>
                <a:xfrm>
                  <a:off x="6343928" y="4131425"/>
                  <a:ext cx="532263" cy="183543"/>
                </a:xfrm>
                <a:prstGeom prst="rect">
                  <a:avLst/>
                </a:prstGeom>
                <a:no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933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E3052"/>
                      </a:solidFill>
                      <a:effectLst/>
                      <a:uLnTx/>
                      <a:uFillTx/>
                      <a:latin typeface="Century Gothic"/>
                      <a:ea typeface="+mn-ea"/>
                      <a:cs typeface="+mn-cs"/>
                    </a:rPr>
                    <a:t>2080</a:t>
                  </a:r>
                </a:p>
              </p:txBody>
            </p: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0CCABB4D-12D5-4F1D-809A-1627A17B98E0}"/>
                  </a:ext>
                </a:extLst>
              </p:cNvPr>
              <p:cNvCxnSpPr/>
              <p:nvPr/>
            </p:nvCxnSpPr>
            <p:spPr>
              <a:xfrm flipV="1">
                <a:off x="3478844" y="1546282"/>
                <a:ext cx="0" cy="4190829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1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E6D799DC-83BF-4BDB-B76B-2ED21D567ACD}"/>
                  </a:ext>
                </a:extLst>
              </p:cNvPr>
              <p:cNvCxnSpPr/>
              <p:nvPr/>
            </p:nvCxnSpPr>
            <p:spPr>
              <a:xfrm flipV="1">
                <a:off x="4547538" y="1546281"/>
                <a:ext cx="0" cy="4190829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1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787028FD-6FF9-4BF6-B7F4-4034312CA887}"/>
                  </a:ext>
                </a:extLst>
              </p:cNvPr>
              <p:cNvCxnSpPr/>
              <p:nvPr/>
            </p:nvCxnSpPr>
            <p:spPr>
              <a:xfrm flipV="1">
                <a:off x="5586149" y="1548097"/>
                <a:ext cx="0" cy="4190829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1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4624848-F003-4ADB-82C8-EF5B78BBEABF}"/>
                  </a:ext>
                </a:extLst>
              </p:cNvPr>
              <p:cNvCxnSpPr/>
              <p:nvPr/>
            </p:nvCxnSpPr>
            <p:spPr>
              <a:xfrm flipV="1">
                <a:off x="6654843" y="1570721"/>
                <a:ext cx="0" cy="4190829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1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6998925-CE17-45E4-A24A-A2F53E997061}"/>
                  </a:ext>
                </a:extLst>
              </p:cNvPr>
              <p:cNvCxnSpPr/>
              <p:nvPr/>
            </p:nvCxnSpPr>
            <p:spPr>
              <a:xfrm flipV="1">
                <a:off x="7753621" y="1570721"/>
                <a:ext cx="0" cy="4190829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1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D0AF6505-14AA-4692-B322-B32C3BCB8D8C}"/>
                  </a:ext>
                </a:extLst>
              </p:cNvPr>
              <p:cNvCxnSpPr/>
              <p:nvPr/>
            </p:nvCxnSpPr>
            <p:spPr>
              <a:xfrm flipV="1">
                <a:off x="8822315" y="1548097"/>
                <a:ext cx="0" cy="4190829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1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FF2011C-1D25-4D16-9424-4ED1622B39AB}"/>
                  </a:ext>
                </a:extLst>
              </p:cNvPr>
              <p:cNvCxnSpPr/>
              <p:nvPr/>
            </p:nvCxnSpPr>
            <p:spPr>
              <a:xfrm flipV="1">
                <a:off x="9927445" y="1548097"/>
                <a:ext cx="0" cy="4190829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1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A0E93B-7A36-42CB-A823-91CBBAA58F09}"/>
                  </a:ext>
                </a:extLst>
              </p:cNvPr>
              <p:cNvCxnSpPr/>
              <p:nvPr/>
            </p:nvCxnSpPr>
            <p:spPr>
              <a:xfrm>
                <a:off x="2410150" y="2227867"/>
                <a:ext cx="7517295" cy="0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2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C0F9B06D-90DA-434B-B404-4ACC967D3216}"/>
                  </a:ext>
                </a:extLst>
              </p:cNvPr>
              <p:cNvCxnSpPr/>
              <p:nvPr/>
            </p:nvCxnSpPr>
            <p:spPr>
              <a:xfrm>
                <a:off x="2385210" y="2812742"/>
                <a:ext cx="7517295" cy="0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2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5BD00BEB-2029-44A7-9CE1-1CD14AEB74D0}"/>
                  </a:ext>
                </a:extLst>
              </p:cNvPr>
              <p:cNvCxnSpPr/>
              <p:nvPr/>
            </p:nvCxnSpPr>
            <p:spPr>
              <a:xfrm>
                <a:off x="2385210" y="3347927"/>
                <a:ext cx="7517295" cy="0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2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40F19599-1AE9-44F5-B1E1-FCCB1BE1DA98}"/>
                  </a:ext>
                </a:extLst>
              </p:cNvPr>
              <p:cNvCxnSpPr/>
              <p:nvPr/>
            </p:nvCxnSpPr>
            <p:spPr>
              <a:xfrm>
                <a:off x="2410150" y="3987797"/>
                <a:ext cx="7517295" cy="0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2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022D16B-1A93-4B2B-B1B9-CAF90FDC0EA1}"/>
                  </a:ext>
                </a:extLst>
              </p:cNvPr>
              <p:cNvCxnSpPr/>
              <p:nvPr/>
            </p:nvCxnSpPr>
            <p:spPr>
              <a:xfrm>
                <a:off x="2385210" y="4567364"/>
                <a:ext cx="7517295" cy="0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2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6268216-4A78-403B-98B7-D0355EA6BC3F}"/>
                  </a:ext>
                </a:extLst>
              </p:cNvPr>
              <p:cNvCxnSpPr/>
              <p:nvPr/>
            </p:nvCxnSpPr>
            <p:spPr>
              <a:xfrm>
                <a:off x="2410150" y="5157546"/>
                <a:ext cx="7517295" cy="0"/>
              </a:xfrm>
              <a:prstGeom prst="line">
                <a:avLst/>
              </a:prstGeom>
              <a:ln w="0">
                <a:solidFill>
                  <a:schemeClr val="accent1">
                    <a:shade val="95000"/>
                    <a:satMod val="105000"/>
                    <a:alpha val="2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BF635C5C-6317-4C0F-9AFF-8025470541FA}"/>
                  </a:ext>
                </a:extLst>
              </p:cNvPr>
              <p:cNvGrpSpPr/>
              <p:nvPr/>
            </p:nvGrpSpPr>
            <p:grpSpPr>
              <a:xfrm>
                <a:off x="2394252" y="2120411"/>
                <a:ext cx="2153287" cy="771592"/>
                <a:chOff x="1837312" y="1820696"/>
                <a:chExt cx="1608254" cy="533291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DB8672A-DA52-495F-9131-89257E16271E}"/>
                    </a:ext>
                  </a:extLst>
                </p:cNvPr>
                <p:cNvCxnSpPr/>
                <p:nvPr/>
              </p:nvCxnSpPr>
              <p:spPr>
                <a:xfrm flipV="1">
                  <a:off x="1837312" y="2327625"/>
                  <a:ext cx="246093" cy="2636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FC229ABC-D3B3-4A8C-8EF9-01F2A5525048}"/>
                    </a:ext>
                  </a:extLst>
                </p:cNvPr>
                <p:cNvCxnSpPr/>
                <p:nvPr/>
              </p:nvCxnSpPr>
              <p:spPr>
                <a:xfrm flipV="1">
                  <a:off x="2091394" y="1820696"/>
                  <a:ext cx="1354172" cy="496032"/>
                </a:xfrm>
                <a:prstGeom prst="line">
                  <a:avLst/>
                </a:prstGeom>
                <a:ln w="25400">
                  <a:solidFill>
                    <a:schemeClr val="tx2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97F7D20-7F06-4D08-8CD3-CC5149882001}"/>
                  </a:ext>
                </a:extLst>
              </p:cNvPr>
              <p:cNvSpPr/>
              <p:nvPr/>
            </p:nvSpPr>
            <p:spPr>
              <a:xfrm>
                <a:off x="4639498" y="1917799"/>
                <a:ext cx="6431023" cy="307079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67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Current policy trajectory (no additional action) (4-5</a:t>
                </a:r>
                <a:r>
                  <a:rPr kumimoji="0" lang="en-GB" sz="1067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o</a:t>
                </a:r>
                <a:r>
                  <a:rPr kumimoji="0" lang="en-GB" sz="1067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C range)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13FDC82A-E913-4786-B602-39B319CE1118}"/>
                  </a:ext>
                </a:extLst>
              </p:cNvPr>
              <p:cNvSpPr/>
              <p:nvPr/>
            </p:nvSpPr>
            <p:spPr>
              <a:xfrm>
                <a:off x="4639498" y="2418358"/>
                <a:ext cx="5988360" cy="228485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67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With implementation of Nationally Determined Contributions (3</a:t>
                </a:r>
                <a:r>
                  <a:rPr kumimoji="0" lang="en-GB" sz="1067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o</a:t>
                </a:r>
                <a:r>
                  <a:rPr kumimoji="0" lang="en-GB" sz="1067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C range)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47CEE83-DA93-4A80-8CA3-FBB75D47DF22}"/>
                  </a:ext>
                </a:extLst>
              </p:cNvPr>
              <p:cNvSpPr/>
              <p:nvPr/>
            </p:nvSpPr>
            <p:spPr>
              <a:xfrm>
                <a:off x="7146845" y="4567364"/>
                <a:ext cx="1105310" cy="241779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9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2</a:t>
                </a:r>
                <a:r>
                  <a:rPr kumimoji="0" lang="en-GB" sz="933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o</a:t>
                </a:r>
                <a:r>
                  <a:rPr kumimoji="0" lang="en-GB" sz="9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B31D156-0162-4BDA-9D3F-7CA6E6BF5B16}"/>
                  </a:ext>
                </a:extLst>
              </p:cNvPr>
              <p:cNvSpPr/>
              <p:nvPr/>
            </p:nvSpPr>
            <p:spPr>
              <a:xfrm>
                <a:off x="4292696" y="4883374"/>
                <a:ext cx="1158271" cy="241779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9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1.5</a:t>
                </a:r>
                <a:r>
                  <a:rPr kumimoji="0" lang="en-GB" sz="933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o</a:t>
                </a:r>
                <a:r>
                  <a:rPr kumimoji="0" lang="en-GB" sz="9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F88F8A87-F1C0-46C6-AD86-8AAFDE6A8513}"/>
                  </a:ext>
                </a:extLst>
              </p:cNvPr>
              <p:cNvSpPr/>
              <p:nvPr/>
            </p:nvSpPr>
            <p:spPr>
              <a:xfrm>
                <a:off x="1597158" y="2378681"/>
                <a:ext cx="239252" cy="2773557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9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GtCO</a:t>
                </a:r>
                <a:r>
                  <a:rPr kumimoji="0" lang="en-GB" sz="933" b="1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2</a:t>
                </a:r>
                <a:r>
                  <a:rPr kumimoji="0" lang="en-GB" sz="9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e</a:t>
                </a:r>
              </a:p>
            </p:txBody>
          </p: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4E16C212-AD02-4914-B11B-1E629591BB09}"/>
                  </a:ext>
                </a:extLst>
              </p:cNvPr>
              <p:cNvCxnSpPr/>
              <p:nvPr/>
            </p:nvCxnSpPr>
            <p:spPr>
              <a:xfrm>
                <a:off x="4592627" y="2532718"/>
                <a:ext cx="0" cy="826101"/>
              </a:xfrm>
              <a:prstGeom prst="straightConnector1">
                <a:avLst/>
              </a:prstGeom>
              <a:ln w="34925">
                <a:solidFill>
                  <a:schemeClr val="tx1">
                    <a:lumMod val="95000"/>
                    <a:lumOff val="5000"/>
                    <a:alpha val="49000"/>
                  </a:schemeClr>
                </a:solidFill>
                <a:prstDash val="solid"/>
                <a:headEnd type="arrow" w="sm" len="sm"/>
                <a:tailEnd type="arrow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88B0686C-A416-4891-AF21-78663EFCC9D3}"/>
                  </a:ext>
                </a:extLst>
              </p:cNvPr>
              <p:cNvSpPr/>
              <p:nvPr/>
            </p:nvSpPr>
            <p:spPr>
              <a:xfrm>
                <a:off x="4633488" y="2871350"/>
                <a:ext cx="3444425" cy="277727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933" b="1" i="0" u="none" strike="noStrike" kern="1200" cap="none" spc="-8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Gap  for 2</a:t>
                </a:r>
                <a:r>
                  <a:rPr kumimoji="0" lang="en-GB" sz="933" b="1" i="0" u="none" strike="noStrike" kern="1200" cap="none" spc="-80" normalizeH="0" baseline="3000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o</a:t>
                </a:r>
                <a:r>
                  <a:rPr kumimoji="0" lang="en-GB" sz="933" b="1" i="0" u="none" strike="noStrike" kern="1200" cap="none" spc="-8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C  (15 GtCO</a:t>
                </a:r>
                <a:r>
                  <a:rPr kumimoji="0" lang="en-GB" sz="933" b="1" i="0" u="none" strike="noStrike" kern="1200" cap="none" spc="-80" normalizeH="0" baseline="-2500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2</a:t>
                </a:r>
                <a:r>
                  <a:rPr kumimoji="0" lang="en-GB" sz="933" b="1" i="0" u="none" strike="noStrike" kern="1200" cap="none" spc="-80" normalizeH="0" baseline="0" noProof="0" dirty="0">
                    <a:ln>
                      <a:noFill/>
                    </a:ln>
                    <a:solidFill>
                      <a:srgbClr val="2E3052"/>
                    </a:solidFill>
                    <a:effectLst/>
                    <a:uLnTx/>
                    <a:uFillTx/>
                    <a:latin typeface="Century Gothic"/>
                    <a:ea typeface="+mn-ea"/>
                    <a:cs typeface="Arial" panose="020B0604020202020204" pitchFamily="34" charset="0"/>
                  </a:rPr>
                  <a:t>e in 2030)</a:t>
                </a:r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4726227-BF79-4D88-8FC0-40A488B5125D}"/>
                  </a:ext>
                </a:extLst>
              </p:cNvPr>
              <p:cNvCxnSpPr/>
              <p:nvPr/>
            </p:nvCxnSpPr>
            <p:spPr>
              <a:xfrm>
                <a:off x="3460571" y="2752043"/>
                <a:ext cx="1132056" cy="1492532"/>
              </a:xfrm>
              <a:prstGeom prst="line">
                <a:avLst/>
              </a:prstGeom>
              <a:ln w="25400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8408DEEB-B2D9-4ABF-B18F-AFAA11259347}"/>
                  </a:ext>
                </a:extLst>
              </p:cNvPr>
              <p:cNvCxnSpPr/>
              <p:nvPr/>
            </p:nvCxnSpPr>
            <p:spPr>
              <a:xfrm>
                <a:off x="3460571" y="2752043"/>
                <a:ext cx="5890050" cy="2998346"/>
              </a:xfrm>
              <a:prstGeom prst="line">
                <a:avLst/>
              </a:prstGeom>
              <a:ln w="2540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FDDE17C-4E20-4073-A01D-2D45E93C7B27}"/>
                </a:ext>
              </a:extLst>
            </p:cNvPr>
            <p:cNvSpPr/>
            <p:nvPr/>
          </p:nvSpPr>
          <p:spPr>
            <a:xfrm>
              <a:off x="1714296" y="3947063"/>
              <a:ext cx="4219950" cy="152594"/>
            </a:xfrm>
            <a:prstGeom prst="rect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33" b="1" i="1" u="none" strike="noStrike" kern="1200" cap="none" spc="0" normalizeH="0" baseline="0" noProof="0" dirty="0">
                  <a:ln>
                    <a:noFill/>
                  </a:ln>
                  <a:solidFill>
                    <a:srgbClr val="2E3052"/>
                  </a:solidFill>
                  <a:effectLst/>
                  <a:uLnTx/>
                  <a:uFillTx/>
                  <a:latin typeface="Century Gothic"/>
                  <a:ea typeface="+mn-ea"/>
                  <a:cs typeface="+mn-cs"/>
                </a:rPr>
                <a:t>Source: Stylised trajectories based on UNEP  (2018)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607E8BA-A104-4F50-86E8-4D4FA977D6CA}"/>
                </a:ext>
              </a:extLst>
            </p:cNvPr>
            <p:cNvCxnSpPr/>
            <p:nvPr/>
          </p:nvCxnSpPr>
          <p:spPr>
            <a:xfrm>
              <a:off x="3526891" y="2615595"/>
              <a:ext cx="1222318" cy="1038292"/>
            </a:xfrm>
            <a:prstGeom prst="line">
              <a:avLst/>
            </a:prstGeom>
            <a:ln w="25400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98441B19-C4E6-46A1-B293-1DCE94804E6C}"/>
              </a:ext>
            </a:extLst>
          </p:cNvPr>
          <p:cNvSpPr/>
          <p:nvPr/>
        </p:nvSpPr>
        <p:spPr>
          <a:xfrm>
            <a:off x="5722820" y="4775495"/>
            <a:ext cx="62599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ea typeface="Times New Roman" panose="02020603050405020304" pitchFamily="18" charset="0"/>
              </a:rPr>
              <a:t>Immense productivity and growth opportunity from sustainable investments, both for COVID recovery and for structural change and transformation. Benefits for climate, nature, inclusion and resilience. </a:t>
            </a:r>
          </a:p>
        </p:txBody>
      </p:sp>
    </p:spTree>
    <p:extLst>
      <p:ext uri="{BB962C8B-B14F-4D97-AF65-F5344CB8AC3E}">
        <p14:creationId xmlns:p14="http://schemas.microsoft.com/office/powerpoint/2010/main" val="1861399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9898" y="927418"/>
            <a:ext cx="1137852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b="1" i="1" dirty="0"/>
              <a:t>SDGs</a:t>
            </a:r>
            <a:r>
              <a:rPr lang="en-US" sz="1600" dirty="0"/>
              <a:t> and the </a:t>
            </a:r>
            <a:r>
              <a:rPr lang="en-US" sz="1600" b="1" i="1" dirty="0"/>
              <a:t>Paris Climate Agreement </a:t>
            </a:r>
            <a:r>
              <a:rPr lang="en-US" sz="1600" dirty="0"/>
              <a:t>(2015). </a:t>
            </a:r>
            <a:endParaRPr lang="en-GB" sz="1600" dirty="0"/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Numerous studies (e.g</a:t>
            </a:r>
            <a:r>
              <a:rPr lang="en-US" sz="1600" dirty="0"/>
              <a:t>. NCE, 2018; OECD, 2018; Stern, 2015) </a:t>
            </a:r>
            <a:r>
              <a:rPr lang="en-US" sz="1600" dirty="0" smtClean="0"/>
              <a:t>suggesting that </a:t>
            </a:r>
            <a:r>
              <a:rPr lang="en-US" sz="1600" dirty="0"/>
              <a:t>driving to low-carbon can also </a:t>
            </a:r>
            <a:r>
              <a:rPr lang="en-US" sz="1600" b="1" i="1" dirty="0"/>
              <a:t>drive inclusive growth</a:t>
            </a:r>
            <a:r>
              <a:rPr lang="en-US" sz="1600" dirty="0"/>
              <a:t>. </a:t>
            </a:r>
            <a:endParaRPr lang="en-US" sz="1600" dirty="0" smtClean="0"/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i="1" dirty="0" smtClean="0"/>
              <a:t>Private </a:t>
            </a:r>
            <a:r>
              <a:rPr lang="en-GB" sz="1600" b="1" i="1" dirty="0"/>
              <a:t>industry</a:t>
            </a:r>
            <a:r>
              <a:rPr lang="en-GB" sz="1600" dirty="0"/>
              <a:t>, via individual firms, financial institutions, sector initiatives, business associations, coalitions and through organisations like the World Economic Forum, WBCSD, We Mean Business and so on, has made </a:t>
            </a:r>
            <a:r>
              <a:rPr lang="en-GB" sz="1600" dirty="0" smtClean="0"/>
              <a:t>real progress </a:t>
            </a:r>
            <a:r>
              <a:rPr lang="en-GB" sz="1600" dirty="0"/>
              <a:t>on mobilising commitments and action on sustainability, especially in the last 2 or 3 years.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sz="1600" b="1" i="1" dirty="0" smtClean="0"/>
              <a:t>Central banks: </a:t>
            </a:r>
            <a:r>
              <a:rPr lang="en-GB" sz="1600" dirty="0" smtClean="0"/>
              <a:t>systemic risks and stress tests; NGFS; TCFD.</a:t>
            </a:r>
            <a:r>
              <a:rPr lang="en-GB" sz="1600" b="1" i="1" dirty="0" smtClean="0"/>
              <a:t> </a:t>
            </a:r>
            <a:r>
              <a:rPr lang="en-GB" sz="1600" dirty="0"/>
              <a:t>Financial stability could be threatened by climate risks: physical, transition and legal. </a:t>
            </a:r>
            <a:endParaRPr lang="en-GB" sz="1600" b="1" i="1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sz="1600" b="1" i="1" dirty="0" smtClean="0"/>
              <a:t>Coalition </a:t>
            </a:r>
            <a:r>
              <a:rPr lang="en-GB" sz="1600" b="1" i="1" dirty="0"/>
              <a:t>of Finance Ministers </a:t>
            </a:r>
            <a:r>
              <a:rPr lang="en-GB" sz="1600" dirty="0"/>
              <a:t>for Climate Action launched 2019.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sz="1600" dirty="0"/>
              <a:t>Global annual </a:t>
            </a:r>
            <a:r>
              <a:rPr lang="en-GB" sz="1600" b="1" i="1" dirty="0"/>
              <a:t>renewable power </a:t>
            </a:r>
            <a:r>
              <a:rPr lang="en-GB" sz="1600" dirty="0"/>
              <a:t>capacity expansion exceeded non-renewable capacity expansion every year from 2015-2019 (IRENA, 2020a). </a:t>
            </a:r>
            <a:r>
              <a:rPr lang="en-GB" sz="1600" dirty="0" smtClean="0"/>
              <a:t>Strong technological change across the economy. </a:t>
            </a:r>
            <a:endParaRPr lang="en-GB" sz="16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dirty="0" smtClean="0"/>
              <a:t>COVID crisis has focused attention on </a:t>
            </a:r>
            <a:r>
              <a:rPr lang="en-US" sz="1600" b="1" i="1" dirty="0" smtClean="0"/>
              <a:t>building back better</a:t>
            </a:r>
            <a:r>
              <a:rPr lang="en-US" sz="1600" dirty="0" smtClean="0"/>
              <a:t>. </a:t>
            </a:r>
            <a:endParaRPr lang="en-GB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128337" y="148486"/>
            <a:ext cx="9368589" cy="5436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defTabSz="1219170">
              <a:spcBef>
                <a:spcPct val="0"/>
              </a:spcBef>
              <a:buNone/>
              <a:defRPr sz="2933" b="1" spc="-8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How the response was building pre-COVID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9898" y="5433709"/>
            <a:ext cx="11558251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2pPr marL="0" lvl="1" algn="ctr">
              <a:defRPr sz="1600" b="1"/>
            </a:lvl2pPr>
          </a:lstStyle>
          <a:p>
            <a:pPr algn="ctr"/>
            <a:r>
              <a:rPr lang="en-GB" sz="1600" b="1" dirty="0" smtClean="0"/>
              <a:t>Should tackle the </a:t>
            </a:r>
            <a:r>
              <a:rPr lang="en-GB" sz="1600" b="1" dirty="0"/>
              <a:t>dangers and fragilities of the pre-COVID growth path, and of the COVID crisis together.</a:t>
            </a:r>
            <a:endParaRPr lang="en-GB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727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1" y="401021"/>
            <a:ext cx="10972800" cy="495423"/>
          </a:xfrm>
        </p:spPr>
        <p:txBody>
          <a:bodyPr/>
          <a:lstStyle/>
          <a:p>
            <a:r>
              <a:rPr lang="en-GB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1" y="1244394"/>
            <a:ext cx="9837554" cy="3683193"/>
          </a:xfrm>
        </p:spPr>
        <p:txBody>
          <a:bodyPr/>
          <a:lstStyle/>
          <a:p>
            <a:r>
              <a:rPr lang="en-GB" sz="2400" b="0" dirty="0"/>
              <a:t>The pre-COVID context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r>
              <a:rPr lang="en-GB" sz="2400" dirty="0">
                <a:solidFill>
                  <a:schemeClr val="tx2"/>
                </a:solidFill>
              </a:rPr>
              <a:t>The COVID pandemic</a:t>
            </a:r>
          </a:p>
          <a:p>
            <a:pPr marL="0" indent="0">
              <a:spcAft>
                <a:spcPts val="0"/>
              </a:spcAft>
              <a:buNone/>
            </a:pPr>
            <a:endParaRPr lang="en-GB" sz="2400" b="0" dirty="0"/>
          </a:p>
          <a:p>
            <a:pPr>
              <a:spcAft>
                <a:spcPts val="0"/>
              </a:spcAft>
            </a:pPr>
            <a:r>
              <a:rPr lang="en-GB" sz="2400" b="0" dirty="0" smtClean="0"/>
              <a:t>Actions </a:t>
            </a:r>
            <a:r>
              <a:rPr lang="en-GB" sz="2400" b="0" dirty="0"/>
              <a:t>for growth and recovery</a:t>
            </a:r>
            <a:endParaRPr lang="en-GB" sz="2400" b="0" dirty="0">
              <a:latin typeface="+mj-lt"/>
            </a:endParaRPr>
          </a:p>
          <a:p>
            <a:pPr marL="0" indent="0">
              <a:spcAft>
                <a:spcPts val="0"/>
              </a:spcAft>
              <a:buNone/>
            </a:pPr>
            <a:endParaRPr lang="en-GB" sz="2400" b="0" dirty="0">
              <a:latin typeface="+mj-lt"/>
            </a:endParaRPr>
          </a:p>
          <a:p>
            <a:pPr>
              <a:spcAft>
                <a:spcPts val="0"/>
              </a:spcAft>
            </a:pPr>
            <a:r>
              <a:rPr lang="en-GB" sz="2400" b="0" dirty="0"/>
              <a:t>Working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Brown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067" b="1" i="0" u="none" strike="noStrike" kern="1200" cap="none" spc="0" normalizeH="0" baseline="0" noProof="0" dirty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Brow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4015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146" y="736718"/>
            <a:ext cx="11050919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b="1" i="1" dirty="0"/>
              <a:t>Major crisis </a:t>
            </a:r>
            <a:r>
              <a:rPr lang="en-GB" sz="1400" dirty="0"/>
              <a:t>in world economy, finance/debt, health, society and politics. </a:t>
            </a:r>
          </a:p>
          <a:p>
            <a:pPr marL="742950" lvl="2" indent="-285750">
              <a:spcAft>
                <a:spcPts val="600"/>
              </a:spcAft>
              <a:buFontTx/>
              <a:buChar char="-"/>
            </a:pPr>
            <a:r>
              <a:rPr lang="en-GB" sz="1400" dirty="0"/>
              <a:t>Tragic </a:t>
            </a:r>
            <a:r>
              <a:rPr lang="en-GB" sz="1400" b="1" i="1" dirty="0"/>
              <a:t>human costs </a:t>
            </a:r>
            <a:r>
              <a:rPr lang="en-GB" sz="1400" dirty="0"/>
              <a:t>and loss of life. </a:t>
            </a:r>
          </a:p>
          <a:p>
            <a:pPr marL="742950" lvl="2" indent="-285750">
              <a:spcAft>
                <a:spcPts val="600"/>
              </a:spcAft>
              <a:buFontTx/>
              <a:buChar char="-"/>
            </a:pPr>
            <a:r>
              <a:rPr lang="en-GB" sz="1400" dirty="0"/>
              <a:t>Severe </a:t>
            </a:r>
            <a:r>
              <a:rPr lang="en-GB" sz="1400" b="1" i="1" dirty="0"/>
              <a:t>economic impacts </a:t>
            </a:r>
            <a:r>
              <a:rPr lang="en-GB" sz="1400" dirty="0"/>
              <a:t>across countries, with a major threat of </a:t>
            </a:r>
            <a:r>
              <a:rPr lang="en-GB" sz="1400" b="1" i="1" dirty="0"/>
              <a:t>global depression</a:t>
            </a:r>
            <a:r>
              <a:rPr lang="en-GB" sz="1400" dirty="0"/>
              <a:t>.</a:t>
            </a:r>
          </a:p>
          <a:p>
            <a:pPr marL="1200150" lvl="3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dirty="0"/>
              <a:t>Global growth estimated at - 4.4% in 2020 (OECD, 2020). </a:t>
            </a:r>
          </a:p>
          <a:p>
            <a:pPr marL="1200150" lvl="3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dirty="0"/>
              <a:t>Over the next five years, the crisis could cost $28 trillion in output losses (Georgieva, 2020a). </a:t>
            </a:r>
          </a:p>
          <a:p>
            <a:pPr marL="742950" lvl="2" indent="-285750">
              <a:spcAft>
                <a:spcPts val="600"/>
              </a:spcAft>
              <a:buFontTx/>
              <a:buChar char="-"/>
            </a:pPr>
            <a:r>
              <a:rPr lang="en-GB" sz="1400" dirty="0"/>
              <a:t>The crisis is truly </a:t>
            </a:r>
            <a:r>
              <a:rPr lang="en-GB" sz="1400" b="1" i="1" dirty="0"/>
              <a:t>global</a:t>
            </a:r>
            <a:r>
              <a:rPr lang="en-GB" sz="1400" dirty="0"/>
              <a:t>, unlike the 2008-09 financial crisis. Economic impacts are particularly severe in emerging </a:t>
            </a:r>
            <a:r>
              <a:rPr lang="en-GB" sz="1400" dirty="0" smtClean="0"/>
              <a:t>markets and </a:t>
            </a:r>
            <a:r>
              <a:rPr lang="en-GB" sz="1400" dirty="0"/>
              <a:t>developing countries (capital flight, drastically reduced remittances, falling commodity prices). </a:t>
            </a:r>
          </a:p>
          <a:p>
            <a:pPr marL="1200150" lvl="3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dirty="0"/>
              <a:t>Increase in extreme poverty by 1.4% (WB, 2020a). </a:t>
            </a:r>
          </a:p>
          <a:p>
            <a:pPr marL="742950" lvl="2" indent="-285750">
              <a:spcAft>
                <a:spcPts val="600"/>
              </a:spcAft>
              <a:buFontTx/>
              <a:buChar char="-"/>
            </a:pPr>
            <a:r>
              <a:rPr lang="en-GB" sz="1400" b="1" i="1" dirty="0"/>
              <a:t>Debt stress severe</a:t>
            </a:r>
            <a:r>
              <a:rPr lang="en-GB" sz="1400" dirty="0"/>
              <a:t>.</a:t>
            </a:r>
          </a:p>
          <a:p>
            <a:pPr marL="1200150" lvl="3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dirty="0"/>
              <a:t>Global public debt is projected to reach a record high level of 100% of GDP in 2021 (IMF, 2020a).</a:t>
            </a:r>
          </a:p>
          <a:p>
            <a:pPr marL="1200150" lvl="3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dirty="0"/>
              <a:t>Many low-income countries hit hard</a:t>
            </a:r>
            <a:r>
              <a:rPr lang="en-GB" sz="1400" dirty="0" smtClean="0"/>
              <a:t>.</a:t>
            </a:r>
          </a:p>
          <a:p>
            <a:pPr marL="2857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 smtClean="0"/>
              <a:t>$12 trillion in </a:t>
            </a:r>
            <a:r>
              <a:rPr lang="en-GB" sz="1400" b="1" i="1" dirty="0" smtClean="0"/>
              <a:t>fiscal response </a:t>
            </a:r>
            <a:r>
              <a:rPr lang="en-GB" sz="1400" dirty="0" smtClean="0"/>
              <a:t>(Developed, Emerging markets and Developing). But in large measure in developed countries. </a:t>
            </a:r>
          </a:p>
          <a:p>
            <a:pPr marL="2857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b="1" i="1" dirty="0" smtClean="0"/>
              <a:t>Central </a:t>
            </a:r>
            <a:r>
              <a:rPr lang="en-GB" sz="1400" b="1" i="1" dirty="0"/>
              <a:t>banks </a:t>
            </a:r>
            <a:r>
              <a:rPr lang="en-GB" sz="1400" dirty="0"/>
              <a:t>responded swiftly and forcefully in advanced economies.</a:t>
            </a:r>
          </a:p>
          <a:p>
            <a:pPr marL="742950" lvl="2" indent="-285750">
              <a:spcAft>
                <a:spcPts val="600"/>
              </a:spcAft>
              <a:buFontTx/>
              <a:buChar char="-"/>
            </a:pPr>
            <a:r>
              <a:rPr lang="en-GB" sz="1400" dirty="0"/>
              <a:t>Central bank balance sheets increased, on average across the US, EU, Japan, UK and Canada, by 10% of GDP during the first three months of the crisis (BIS, 2020).</a:t>
            </a:r>
            <a:endParaRPr lang="en-GB" sz="1400" dirty="0">
              <a:solidFill>
                <a:srgbClr val="FF000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/>
              <a:t>Danger of mass unemployment around the world. Youth unemployment, in particular. Children out of school. Potential </a:t>
            </a:r>
            <a:r>
              <a:rPr lang="en-GB" sz="1400" b="1" i="1" dirty="0"/>
              <a:t>undermining of the social fabric</a:t>
            </a:r>
            <a:r>
              <a:rPr lang="en-GB" sz="1400" dirty="0"/>
              <a:t>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42280" y="131494"/>
            <a:ext cx="10972800" cy="495423"/>
          </a:xfrm>
          <a:prstGeom prst="rect">
            <a:avLst/>
          </a:prstGeom>
        </p:spPr>
        <p:txBody>
          <a:bodyPr/>
          <a:lstStyle>
            <a:lvl1pPr algn="l" defTabSz="1219170" rtl="0" eaLnBrk="1" latinLnBrk="0" hangingPunct="1">
              <a:spcBef>
                <a:spcPct val="0"/>
              </a:spcBef>
              <a:buNone/>
              <a:defRPr sz="2933" b="1" kern="1200" spc="-8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The world has been transformed by the COVID crisis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4712" y="5491866"/>
            <a:ext cx="11503437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/>
            </a:lvl1pPr>
            <a:lvl2pPr marL="0" lvl="1" algn="ctr">
              <a:defRPr sz="1600" b="1"/>
            </a:lvl2pPr>
          </a:lstStyle>
          <a:p>
            <a:r>
              <a:rPr lang="en-GB" sz="1600" dirty="0"/>
              <a:t>Danger of lost decade for development. </a:t>
            </a:r>
          </a:p>
        </p:txBody>
      </p:sp>
    </p:spTree>
    <p:extLst>
      <p:ext uri="{BB962C8B-B14F-4D97-AF65-F5344CB8AC3E}">
        <p14:creationId xmlns:p14="http://schemas.microsoft.com/office/powerpoint/2010/main" val="38600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 smtClean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067" b="1" i="0" u="none" strike="noStrike" kern="1200" cap="none" spc="0" normalizeH="0" baseline="0" noProof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42280" y="131494"/>
            <a:ext cx="10972800" cy="495423"/>
          </a:xfrm>
          <a:prstGeom prst="rect">
            <a:avLst/>
          </a:prstGeom>
        </p:spPr>
        <p:txBody>
          <a:bodyPr/>
          <a:lstStyle>
            <a:lvl1pPr algn="l" defTabSz="1219170" rtl="0" eaLnBrk="1" latinLnBrk="0" hangingPunct="1">
              <a:spcBef>
                <a:spcPct val="0"/>
              </a:spcBef>
              <a:buNone/>
              <a:defRPr sz="2933" b="1" kern="1200" spc="-8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We must tackle the COVID and climate crises together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8060" y="1044279"/>
            <a:ext cx="110046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The dangers involved in </a:t>
            </a:r>
            <a:r>
              <a:rPr lang="en-GB" sz="1600" b="1" i="1" dirty="0"/>
              <a:t>climate change </a:t>
            </a:r>
            <a:r>
              <a:rPr lang="en-GB" sz="1600" dirty="0"/>
              <a:t>are still bigger than the crisis we are experiencing from COVID. “There is no vaccine for climate change”. </a:t>
            </a:r>
            <a:endParaRPr lang="en-GB" sz="1600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 smtClean="0"/>
              <a:t>Recognise </a:t>
            </a:r>
            <a:r>
              <a:rPr lang="en-GB" sz="1600" dirty="0"/>
              <a:t>the </a:t>
            </a:r>
            <a:r>
              <a:rPr lang="en-GB" sz="1600" b="1" i="1" dirty="0"/>
              <a:t>centrality of </a:t>
            </a:r>
            <a:r>
              <a:rPr lang="en-GB" sz="1600" b="1" i="1" dirty="0" smtClean="0"/>
              <a:t>investment</a:t>
            </a:r>
            <a:r>
              <a:rPr lang="en-GB" sz="1600" dirty="0" smtClean="0"/>
              <a:t>. </a:t>
            </a:r>
            <a:r>
              <a:rPr lang="en-GB" sz="1600" dirty="0"/>
              <a:t>Investment is at centre stage right through from rescue to recovery to transformational growth / net zero. 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Investment </a:t>
            </a:r>
            <a:r>
              <a:rPr lang="en-GB" sz="1600" dirty="0" smtClean="0"/>
              <a:t>can tackle </a:t>
            </a:r>
            <a:r>
              <a:rPr lang="en-GB" sz="1600" b="1" i="1" dirty="0" smtClean="0"/>
              <a:t>simultaneously</a:t>
            </a:r>
            <a:r>
              <a:rPr lang="en-GB" sz="1600" dirty="0" smtClean="0"/>
              <a:t>: </a:t>
            </a:r>
            <a:r>
              <a:rPr lang="en-GB" sz="1600" dirty="0"/>
              <a:t>health/ education; unemployment/ growth; inequality/ social cohesion; climate/ biodiversity. 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The realisation of investment requires </a:t>
            </a:r>
            <a:r>
              <a:rPr lang="en-GB" sz="1600" b="1" i="1" dirty="0"/>
              <a:t>sound policy </a:t>
            </a:r>
            <a:r>
              <a:rPr lang="en-GB" sz="1600" dirty="0"/>
              <a:t>and the right kind of </a:t>
            </a:r>
            <a:r>
              <a:rPr lang="en-GB" sz="1600" b="1" i="1" dirty="0"/>
              <a:t>finance</a:t>
            </a:r>
            <a:r>
              <a:rPr lang="en-GB" sz="1600" dirty="0"/>
              <a:t>, on the right scale at the right time.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Across the world there is </a:t>
            </a:r>
            <a:r>
              <a:rPr lang="en-GB" sz="1600" b="1" i="1" dirty="0"/>
              <a:t>great investment potential </a:t>
            </a:r>
            <a:r>
              <a:rPr lang="en-GB" sz="1600" dirty="0"/>
              <a:t>and </a:t>
            </a:r>
            <a:r>
              <a:rPr lang="en-GB" sz="1600" b="1" i="1" dirty="0"/>
              <a:t>strong savings </a:t>
            </a:r>
            <a:r>
              <a:rPr lang="en-GB" sz="1600" dirty="0"/>
              <a:t>(negative or zero real interest rates for many countries), but a great deficiency in linking potential investment and savings.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1600" dirty="0"/>
          </a:p>
          <a:p>
            <a:pPr>
              <a:spcAft>
                <a:spcPts val="1200"/>
              </a:spcAft>
            </a:pPr>
            <a:endParaRPr lang="en-GB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42280" y="5480517"/>
            <a:ext cx="11625869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n-GB" dirty="0"/>
              <a:t>Failing to </a:t>
            </a:r>
            <a:r>
              <a:rPr lang="en-GB" dirty="0" smtClean="0"/>
              <a:t>take strong action on investment would </a:t>
            </a:r>
            <a:r>
              <a:rPr lang="en-GB" dirty="0"/>
              <a:t>give us a deeply dangerous world</a:t>
            </a:r>
            <a:r>
              <a:rPr lang="en-GB" dirty="0" smtClean="0"/>
              <a:t>. A key moment in world history.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80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1" y="401021"/>
            <a:ext cx="10972800" cy="495423"/>
          </a:xfrm>
        </p:spPr>
        <p:txBody>
          <a:bodyPr/>
          <a:lstStyle/>
          <a:p>
            <a:r>
              <a:rPr lang="en-GB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1" y="1244394"/>
            <a:ext cx="9837554" cy="368319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GB" sz="2400" b="0" dirty="0"/>
              <a:t>The pre-COVID context</a:t>
            </a:r>
          </a:p>
          <a:p>
            <a:pPr marL="0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pPr>
              <a:spcAft>
                <a:spcPts val="0"/>
              </a:spcAft>
            </a:pPr>
            <a:r>
              <a:rPr lang="en-GB" sz="2400" b="0" dirty="0"/>
              <a:t>The COVID pandemic</a:t>
            </a:r>
          </a:p>
          <a:p>
            <a:pPr marL="0" indent="0">
              <a:spcAft>
                <a:spcPts val="0"/>
              </a:spcAft>
              <a:buNone/>
            </a:pPr>
            <a:endParaRPr lang="en-GB" sz="2400" b="0" dirty="0"/>
          </a:p>
          <a:p>
            <a:pPr>
              <a:spcAft>
                <a:spcPts val="0"/>
              </a:spcAft>
            </a:pPr>
            <a:r>
              <a:rPr lang="en-GB" sz="2400" dirty="0" smtClean="0">
                <a:solidFill>
                  <a:schemeClr val="tx2"/>
                </a:solidFill>
              </a:rPr>
              <a:t>Actions </a:t>
            </a:r>
            <a:r>
              <a:rPr lang="en-GB" sz="2400" dirty="0">
                <a:solidFill>
                  <a:schemeClr val="tx2"/>
                </a:solidFill>
              </a:rPr>
              <a:t>for growth and recovery</a:t>
            </a:r>
          </a:p>
          <a:p>
            <a:pPr marL="0" indent="0">
              <a:spcAft>
                <a:spcPts val="0"/>
              </a:spcAft>
              <a:buNone/>
            </a:pPr>
            <a:endParaRPr lang="en-GB" sz="2400" b="0" dirty="0">
              <a:latin typeface="+mj-lt"/>
            </a:endParaRPr>
          </a:p>
          <a:p>
            <a:pPr>
              <a:spcAft>
                <a:spcPts val="0"/>
              </a:spcAft>
            </a:pPr>
            <a:r>
              <a:rPr lang="en-GB" sz="2400" b="0" dirty="0"/>
              <a:t>Working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E135E-2566-4748-853C-8A3B78F0FB00}" type="slidenum">
              <a:rPr kumimoji="0" lang="en-GB" sz="1067" b="1" i="0" u="none" strike="noStrike" kern="1200" cap="none" spc="0" normalizeH="0" baseline="0" noProof="0">
                <a:ln>
                  <a:noFill/>
                </a:ln>
                <a:solidFill>
                  <a:srgbClr val="ED3D4A"/>
                </a:solidFill>
                <a:effectLst/>
                <a:uLnTx/>
                <a:uFillTx/>
                <a:latin typeface="Brown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067" b="1" i="0" u="none" strike="noStrike" kern="1200" cap="none" spc="0" normalizeH="0" baseline="0" noProof="0" dirty="0">
              <a:ln>
                <a:noFill/>
              </a:ln>
              <a:solidFill>
                <a:srgbClr val="ED3D4A"/>
              </a:solidFill>
              <a:effectLst/>
              <a:uLnTx/>
              <a:uFillTx/>
              <a:latin typeface="Brow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3037632"/>
      </p:ext>
    </p:extLst>
  </p:cSld>
  <p:clrMapOvr>
    <a:masterClrMapping/>
  </p:clrMapOvr>
</p:sld>
</file>

<file path=ppt/theme/theme1.xml><?xml version="1.0" encoding="utf-8"?>
<a:theme xmlns:a="http://schemas.openxmlformats.org/drawingml/2006/main" name="2_GRI Main">
  <a:themeElements>
    <a:clrScheme name="GRI">
      <a:dk1>
        <a:srgbClr val="2E3052"/>
      </a:dk1>
      <a:lt1>
        <a:sysClr val="window" lastClr="FFFFFF"/>
      </a:lt1>
      <a:dk2>
        <a:srgbClr val="ED3D4A"/>
      </a:dk2>
      <a:lt2>
        <a:srgbClr val="FFFFFF"/>
      </a:lt2>
      <a:accent1>
        <a:srgbClr val="2E3052"/>
      </a:accent1>
      <a:accent2>
        <a:srgbClr val="A2A2B1"/>
      </a:accent2>
      <a:accent3>
        <a:srgbClr val="484967"/>
      </a:accent3>
      <a:accent4>
        <a:srgbClr val="9B9CAC"/>
      </a:accent4>
      <a:accent5>
        <a:srgbClr val="E4E4E9"/>
      </a:accent5>
      <a:accent6>
        <a:srgbClr val="65667F"/>
      </a:accent6>
      <a:hlink>
        <a:srgbClr val="2E3052"/>
      </a:hlink>
      <a:folHlink>
        <a:srgbClr val="2E3052"/>
      </a:folHlink>
    </a:clrScheme>
    <a:fontScheme name="GRI alternative font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GRI Main">
  <a:themeElements>
    <a:clrScheme name="GRI">
      <a:dk1>
        <a:srgbClr val="2E3052"/>
      </a:dk1>
      <a:lt1>
        <a:sysClr val="window" lastClr="FFFFFF"/>
      </a:lt1>
      <a:dk2>
        <a:srgbClr val="ED3D4A"/>
      </a:dk2>
      <a:lt2>
        <a:srgbClr val="FFFFFF"/>
      </a:lt2>
      <a:accent1>
        <a:srgbClr val="2E3052"/>
      </a:accent1>
      <a:accent2>
        <a:srgbClr val="A2A2B1"/>
      </a:accent2>
      <a:accent3>
        <a:srgbClr val="484967"/>
      </a:accent3>
      <a:accent4>
        <a:srgbClr val="9B9CAC"/>
      </a:accent4>
      <a:accent5>
        <a:srgbClr val="E4E4E9"/>
      </a:accent5>
      <a:accent6>
        <a:srgbClr val="65667F"/>
      </a:accent6>
      <a:hlink>
        <a:srgbClr val="2E3052"/>
      </a:hlink>
      <a:folHlink>
        <a:srgbClr val="2E3052"/>
      </a:folHlink>
    </a:clrScheme>
    <a:fontScheme name="GRI alternative font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4_GRI Main">
  <a:themeElements>
    <a:clrScheme name="GRI">
      <a:dk1>
        <a:srgbClr val="2E3052"/>
      </a:dk1>
      <a:lt1>
        <a:sysClr val="window" lastClr="FFFFFF"/>
      </a:lt1>
      <a:dk2>
        <a:srgbClr val="ED3D4A"/>
      </a:dk2>
      <a:lt2>
        <a:srgbClr val="FFFFFF"/>
      </a:lt2>
      <a:accent1>
        <a:srgbClr val="2E3052"/>
      </a:accent1>
      <a:accent2>
        <a:srgbClr val="A2A2B1"/>
      </a:accent2>
      <a:accent3>
        <a:srgbClr val="484967"/>
      </a:accent3>
      <a:accent4>
        <a:srgbClr val="9B9CAC"/>
      </a:accent4>
      <a:accent5>
        <a:srgbClr val="E4E4E9"/>
      </a:accent5>
      <a:accent6>
        <a:srgbClr val="65667F"/>
      </a:accent6>
      <a:hlink>
        <a:srgbClr val="2E3052"/>
      </a:hlink>
      <a:folHlink>
        <a:srgbClr val="2E3052"/>
      </a:folHlink>
    </a:clrScheme>
    <a:fontScheme name="GRI alternative font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7885</TotalTime>
  <Words>1908</Words>
  <Application>Microsoft Office PowerPoint</Application>
  <PresentationFormat>Widescreen</PresentationFormat>
  <Paragraphs>181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Brown</vt:lpstr>
      <vt:lpstr>Calibri</vt:lpstr>
      <vt:lpstr>Century Gothic</vt:lpstr>
      <vt:lpstr>Symbol</vt:lpstr>
      <vt:lpstr>Times New Roman</vt:lpstr>
      <vt:lpstr>Wingdings</vt:lpstr>
      <vt:lpstr>2_GRI Main</vt:lpstr>
      <vt:lpstr>1_GRI Main</vt:lpstr>
      <vt:lpstr>4_GRI Main</vt:lpstr>
      <vt:lpstr>Sustainable Recovery and Sustainable Growth in the Global Economy: a crucial decade for the world and a year for UK leadership</vt:lpstr>
      <vt:lpstr>Structure</vt:lpstr>
      <vt:lpstr>PowerPoint Presentation</vt:lpstr>
      <vt:lpstr>PowerPoint Presentation</vt:lpstr>
      <vt:lpstr>PowerPoint Presentation</vt:lpstr>
      <vt:lpstr>Structure</vt:lpstr>
      <vt:lpstr>PowerPoint Presentation</vt:lpstr>
      <vt:lpstr>PowerPoint Presentation</vt:lpstr>
      <vt:lpstr>Structure</vt:lpstr>
      <vt:lpstr>PowerPoint Presentation</vt:lpstr>
      <vt:lpstr>PowerPoint Presentation</vt:lpstr>
      <vt:lpstr>PowerPoint Presentation</vt:lpstr>
      <vt:lpstr>Structure</vt:lpstr>
      <vt:lpstr>Importance and opportunities for international action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Taylor,CA</dc:creator>
  <cp:lastModifiedBy>Taylor,CA</cp:lastModifiedBy>
  <cp:revision>386</cp:revision>
  <dcterms:created xsi:type="dcterms:W3CDTF">2020-01-10T12:44:31Z</dcterms:created>
  <dcterms:modified xsi:type="dcterms:W3CDTF">2021-01-15T17:43:53Z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-558346517</vt:i4>
  </property>
  <property fmtid="{D5CDD505-2E9C-101B-9397-08002B2CF9AE}" pid="3" name="_NewReviewCycle">
    <vt:lpwstr/>
  </property>
  <property fmtid="{D5CDD505-2E9C-101B-9397-08002B2CF9AE}" pid="4" name="_EmailSubject">
    <vt:lpwstr>slides for BoE Flagship seminar</vt:lpwstr>
  </property>
  <property fmtid="{D5CDD505-2E9C-101B-9397-08002B2CF9AE}" pid="5" name="_AuthorEmail">
    <vt:lpwstr>Alice.Beagley@bankofengland.co.uk</vt:lpwstr>
  </property>
  <property fmtid="{D5CDD505-2E9C-101B-9397-08002B2CF9AE}" pid="6" name="_AuthorEmailDisplayName">
    <vt:lpwstr>Beagley, Alice</vt:lpwstr>
  </property>
</Properties>
</file>